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embeddedFontLst>
    <p:embeddedFont>
      <p:font typeface="Montserrat SemiBold" panose="020B0604020202020204" charset="0"/>
      <p:regular r:id="rId32"/>
      <p:bold r:id="rId33"/>
      <p:italic r:id="rId34"/>
      <p:boldItalic r:id="rId35"/>
    </p:embeddedFont>
    <p:embeddedFont>
      <p:font typeface="Montserrat"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Montserrat Medium"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76B4A8-D15B-4A51-8F19-FD43DFEC0305}">
  <a:tblStyle styleId="{D476B4A8-D15B-4A51-8F19-FD43DFEC030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518D786-5F9F-4209-9A87-690B92CC842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9b5047c1ea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9b5047c1ea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9b5047c1ea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9b5047c1ea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Nadine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9b5047c1ea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9b5047c1e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9b5047c1ea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9b5047c1ea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9b5047c1ea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9b5047c1ea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9b5047c1ea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9b5047c1ea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9b5047c1ea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9b5047c1ea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“Nothing has changed” pass to Danny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3812ce0a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53812ce0a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in total number of people who took the survey, tell the story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3812ce0a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53812ce0a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73% response rate of employees, frame properly, wrote staff survey to align to the families, weigh in professionally on what they believe is best for students. Pass to Deb Pettish.</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9b5047c1ea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9b5047c1ea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Deb to introduce the parent reps, explain the process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9b5047c1ea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9b5047c1ea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JOSE SARMIENTO</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9c986bbb47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9c986bbb47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John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9a869fd873_5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9a869fd873_5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VICTORIA FELIX</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9a869fd873_5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9a869fd873_5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ANN KATZBURG</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9a869fd873_5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9a869fd873_5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BRIDGIT Pelley</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9a869fd873_19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9a869fd873_19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MaryAnn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9a869fd873_1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9a869fd873_1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Keith</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a869fd873_15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a869fd873_15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John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9a869fd873_14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9a869fd873_14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John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3812ce0a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53812ce0a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9a869fd873_15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9a869fd873_15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b="1" u="sng">
                <a:solidFill>
                  <a:srgbClr val="595959"/>
                </a:solidFill>
              </a:rPr>
              <a:t>Instruction/Professional Development   </a:t>
            </a:r>
            <a:endParaRPr b="1" u="sng">
              <a:solidFill>
                <a:srgbClr val="595959"/>
              </a:solidFill>
            </a:endParaRPr>
          </a:p>
          <a:p>
            <a:pPr marL="0" lvl="0" indent="0" algn="just" rtl="0">
              <a:lnSpc>
                <a:spcPct val="100000"/>
              </a:lnSpc>
              <a:spcBef>
                <a:spcPts val="1600"/>
              </a:spcBef>
              <a:spcAft>
                <a:spcPts val="0"/>
              </a:spcAft>
              <a:buNone/>
            </a:pPr>
            <a:r>
              <a:rPr lang="en">
                <a:solidFill>
                  <a:srgbClr val="222222"/>
                </a:solidFill>
                <a:highlight>
                  <a:srgbClr val="FFFFFF"/>
                </a:highlight>
              </a:rPr>
              <a:t>October - Focus on asynchronous/at-home learning </a:t>
            </a:r>
            <a:endParaRPr>
              <a:solidFill>
                <a:srgbClr val="222222"/>
              </a:solidFill>
              <a:highlight>
                <a:srgbClr val="FFFFFF"/>
              </a:highlight>
            </a:endParaRPr>
          </a:p>
          <a:p>
            <a:pPr marL="0" lvl="0" indent="0" algn="just" rtl="0">
              <a:lnSpc>
                <a:spcPct val="100000"/>
              </a:lnSpc>
              <a:spcBef>
                <a:spcPts val="1600"/>
              </a:spcBef>
              <a:spcAft>
                <a:spcPts val="0"/>
              </a:spcAft>
              <a:buNone/>
            </a:pPr>
            <a:r>
              <a:rPr lang="en">
                <a:solidFill>
                  <a:srgbClr val="222222"/>
                </a:solidFill>
                <a:highlight>
                  <a:srgbClr val="FFFFFF"/>
                </a:highlight>
              </a:rPr>
              <a:t>November and December - Continue to focus on asynchronous/at-home learning but how to successfully do in a hybrid environment &amp; essential standards and skills in case students need to change teachers</a:t>
            </a:r>
            <a:endParaRPr>
              <a:solidFill>
                <a:srgbClr val="222222"/>
              </a:solidFill>
              <a:highlight>
                <a:srgbClr val="FFFFFF"/>
              </a:highlight>
            </a:endParaRPr>
          </a:p>
          <a:p>
            <a:pPr marL="0" lvl="0" indent="0" algn="just" rtl="0">
              <a:lnSpc>
                <a:spcPct val="115000"/>
              </a:lnSpc>
              <a:spcBef>
                <a:spcPts val="1600"/>
              </a:spcBef>
              <a:spcAft>
                <a:spcPts val="1600"/>
              </a:spcAft>
              <a:buNone/>
            </a:pPr>
            <a:endParaRPr b="1" u="sng">
              <a:solidFill>
                <a:srgbClr val="595959"/>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9a869fd873_14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9a869fd873_1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9a869fd873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9a869fd873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John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9a869fd873_5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9a869fd873_5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Bring to John’s slide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b5047c1ea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9b5047c1ea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a869fd873_5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a869fd873_5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Christine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b5047c1e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b5047c1e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Nadine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9b5047c1ea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9b5047c1ea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Nadine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900" cy="2052600"/>
          </a:xfrm>
          <a:prstGeom prst="rect">
            <a:avLst/>
          </a:prstGeom>
        </p:spPr>
        <p:txBody>
          <a:bodyPr spcFirstLastPara="1" wrap="square" lIns="75575" tIns="75575" rIns="75575" bIns="75575" anchor="b" anchorCtr="0">
            <a:noAutofit/>
          </a:bodyPr>
          <a:lstStyle>
            <a:lvl1pPr lvl="0" algn="ctr" rtl="0">
              <a:spcBef>
                <a:spcPts val="0"/>
              </a:spcBef>
              <a:spcAft>
                <a:spcPts val="0"/>
              </a:spcAft>
              <a:buSzPts val="4300"/>
              <a:buNone/>
              <a:defRPr sz="4300"/>
            </a:lvl1pPr>
            <a:lvl2pPr lvl="1" algn="ctr" rtl="0">
              <a:spcBef>
                <a:spcPts val="0"/>
              </a:spcBef>
              <a:spcAft>
                <a:spcPts val="0"/>
              </a:spcAft>
              <a:buSzPts val="4300"/>
              <a:buNone/>
              <a:defRPr sz="4300"/>
            </a:lvl2pPr>
            <a:lvl3pPr lvl="2" algn="ctr" rtl="0">
              <a:spcBef>
                <a:spcPts val="0"/>
              </a:spcBef>
              <a:spcAft>
                <a:spcPts val="0"/>
              </a:spcAft>
              <a:buSzPts val="4300"/>
              <a:buNone/>
              <a:defRPr sz="4300"/>
            </a:lvl3pPr>
            <a:lvl4pPr lvl="3" algn="ctr" rtl="0">
              <a:spcBef>
                <a:spcPts val="0"/>
              </a:spcBef>
              <a:spcAft>
                <a:spcPts val="0"/>
              </a:spcAft>
              <a:buSzPts val="4300"/>
              <a:buNone/>
              <a:defRPr sz="4300"/>
            </a:lvl4pPr>
            <a:lvl5pPr lvl="4" algn="ctr" rtl="0">
              <a:spcBef>
                <a:spcPts val="0"/>
              </a:spcBef>
              <a:spcAft>
                <a:spcPts val="0"/>
              </a:spcAft>
              <a:buSzPts val="4300"/>
              <a:buNone/>
              <a:defRPr sz="4300"/>
            </a:lvl5pPr>
            <a:lvl6pPr lvl="5" algn="ctr" rtl="0">
              <a:spcBef>
                <a:spcPts val="0"/>
              </a:spcBef>
              <a:spcAft>
                <a:spcPts val="0"/>
              </a:spcAft>
              <a:buSzPts val="4300"/>
              <a:buNone/>
              <a:defRPr sz="4300"/>
            </a:lvl6pPr>
            <a:lvl7pPr lvl="6" algn="ctr" rtl="0">
              <a:spcBef>
                <a:spcPts val="0"/>
              </a:spcBef>
              <a:spcAft>
                <a:spcPts val="0"/>
              </a:spcAft>
              <a:buSzPts val="4300"/>
              <a:buNone/>
              <a:defRPr sz="4300"/>
            </a:lvl7pPr>
            <a:lvl8pPr lvl="7" algn="ctr" rtl="0">
              <a:spcBef>
                <a:spcPts val="0"/>
              </a:spcBef>
              <a:spcAft>
                <a:spcPts val="0"/>
              </a:spcAft>
              <a:buSzPts val="4300"/>
              <a:buNone/>
              <a:defRPr sz="4300"/>
            </a:lvl8pPr>
            <a:lvl9pPr lvl="8" algn="ctr" rtl="0">
              <a:spcBef>
                <a:spcPts val="0"/>
              </a:spcBef>
              <a:spcAft>
                <a:spcPts val="0"/>
              </a:spcAft>
              <a:buSzPts val="4300"/>
              <a:buNone/>
              <a:defRPr sz="4300"/>
            </a:lvl9pPr>
          </a:lstStyle>
          <a:p>
            <a:endParaRPr/>
          </a:p>
        </p:txBody>
      </p:sp>
      <p:sp>
        <p:nvSpPr>
          <p:cNvPr id="56" name="Google Shape;56;p14"/>
          <p:cNvSpPr txBox="1">
            <a:spLocks noGrp="1"/>
          </p:cNvSpPr>
          <p:nvPr>
            <p:ph type="subTitle" idx="1"/>
          </p:nvPr>
        </p:nvSpPr>
        <p:spPr>
          <a:xfrm>
            <a:off x="311700" y="2834125"/>
            <a:ext cx="8520900" cy="792600"/>
          </a:xfrm>
          <a:prstGeom prst="rect">
            <a:avLst/>
          </a:prstGeom>
        </p:spPr>
        <p:txBody>
          <a:bodyPr spcFirstLastPara="1" wrap="square" lIns="75575" tIns="75575" rIns="75575" bIns="75575" anchor="t" anchorCtr="0">
            <a:noAutofit/>
          </a:bodyPr>
          <a:lstStyle>
            <a:lvl1pPr lvl="0" algn="ctr" rtl="0">
              <a:lnSpc>
                <a:spcPct val="100000"/>
              </a:lnSpc>
              <a:spcBef>
                <a:spcPts val="0"/>
              </a:spcBef>
              <a:spcAft>
                <a:spcPts val="0"/>
              </a:spcAft>
              <a:buSzPts val="2300"/>
              <a:buNone/>
              <a:defRPr sz="2300"/>
            </a:lvl1pPr>
            <a:lvl2pPr lvl="1" algn="ctr" rtl="0">
              <a:lnSpc>
                <a:spcPct val="100000"/>
              </a:lnSpc>
              <a:spcBef>
                <a:spcPts val="0"/>
              </a:spcBef>
              <a:spcAft>
                <a:spcPts val="0"/>
              </a:spcAft>
              <a:buSzPts val="2300"/>
              <a:buNone/>
              <a:defRPr sz="2300"/>
            </a:lvl2pPr>
            <a:lvl3pPr lvl="2" algn="ctr" rtl="0">
              <a:lnSpc>
                <a:spcPct val="100000"/>
              </a:lnSpc>
              <a:spcBef>
                <a:spcPts val="0"/>
              </a:spcBef>
              <a:spcAft>
                <a:spcPts val="0"/>
              </a:spcAft>
              <a:buSzPts val="2300"/>
              <a:buNone/>
              <a:defRPr sz="2300"/>
            </a:lvl3pPr>
            <a:lvl4pPr lvl="3" algn="ctr" rtl="0">
              <a:lnSpc>
                <a:spcPct val="100000"/>
              </a:lnSpc>
              <a:spcBef>
                <a:spcPts val="0"/>
              </a:spcBef>
              <a:spcAft>
                <a:spcPts val="0"/>
              </a:spcAft>
              <a:buSzPts val="2300"/>
              <a:buNone/>
              <a:defRPr sz="2300"/>
            </a:lvl4pPr>
            <a:lvl5pPr lvl="4" algn="ctr" rtl="0">
              <a:lnSpc>
                <a:spcPct val="100000"/>
              </a:lnSpc>
              <a:spcBef>
                <a:spcPts val="0"/>
              </a:spcBef>
              <a:spcAft>
                <a:spcPts val="0"/>
              </a:spcAft>
              <a:buSzPts val="2300"/>
              <a:buNone/>
              <a:defRPr sz="2300"/>
            </a:lvl5pPr>
            <a:lvl6pPr lvl="5" algn="ctr" rtl="0">
              <a:lnSpc>
                <a:spcPct val="100000"/>
              </a:lnSpc>
              <a:spcBef>
                <a:spcPts val="0"/>
              </a:spcBef>
              <a:spcAft>
                <a:spcPts val="0"/>
              </a:spcAft>
              <a:buSzPts val="2300"/>
              <a:buNone/>
              <a:defRPr sz="2300"/>
            </a:lvl6pPr>
            <a:lvl7pPr lvl="6" algn="ctr" rtl="0">
              <a:lnSpc>
                <a:spcPct val="100000"/>
              </a:lnSpc>
              <a:spcBef>
                <a:spcPts val="0"/>
              </a:spcBef>
              <a:spcAft>
                <a:spcPts val="0"/>
              </a:spcAft>
              <a:buSzPts val="2300"/>
              <a:buNone/>
              <a:defRPr sz="2300"/>
            </a:lvl7pPr>
            <a:lvl8pPr lvl="7" algn="ctr" rtl="0">
              <a:lnSpc>
                <a:spcPct val="100000"/>
              </a:lnSpc>
              <a:spcBef>
                <a:spcPts val="0"/>
              </a:spcBef>
              <a:spcAft>
                <a:spcPts val="0"/>
              </a:spcAft>
              <a:buSzPts val="2300"/>
              <a:buNone/>
              <a:defRPr sz="2300"/>
            </a:lvl8pPr>
            <a:lvl9pPr lvl="8" algn="ctr" rtl="0">
              <a:lnSpc>
                <a:spcPct val="100000"/>
              </a:lnSpc>
              <a:spcBef>
                <a:spcPts val="0"/>
              </a:spcBef>
              <a:spcAft>
                <a:spcPts val="0"/>
              </a:spcAft>
              <a:buSzPts val="2300"/>
              <a:buNone/>
              <a:defRPr sz="23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75575" tIns="75575" rIns="75575" bIns="755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900" cy="841800"/>
          </a:xfrm>
          <a:prstGeom prst="rect">
            <a:avLst/>
          </a:prstGeom>
        </p:spPr>
        <p:txBody>
          <a:bodyPr spcFirstLastPara="1" wrap="square" lIns="75575" tIns="75575" rIns="75575" bIns="7557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75575" tIns="75575" rIns="75575" bIns="755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900" cy="572700"/>
          </a:xfrm>
          <a:prstGeom prst="rect">
            <a:avLst/>
          </a:prstGeom>
        </p:spPr>
        <p:txBody>
          <a:bodyPr spcFirstLastPara="1" wrap="square" lIns="75575" tIns="75575" rIns="75575" bIns="75575" anchor="t" anchorCtr="0">
            <a:noAutofit/>
          </a:bodyPr>
          <a:lstStyle>
            <a:lvl1pPr lvl="0" rtl="0">
              <a:spcBef>
                <a:spcPts val="0"/>
              </a:spcBef>
              <a:spcAft>
                <a:spcPts val="0"/>
              </a:spcAft>
              <a:buSzPts val="2300"/>
              <a:buNone/>
              <a:defRPr/>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a:endParaRPr/>
          </a:p>
        </p:txBody>
      </p:sp>
      <p:sp>
        <p:nvSpPr>
          <p:cNvPr id="63" name="Google Shape;63;p16"/>
          <p:cNvSpPr txBox="1">
            <a:spLocks noGrp="1"/>
          </p:cNvSpPr>
          <p:nvPr>
            <p:ph type="body" idx="1"/>
          </p:nvPr>
        </p:nvSpPr>
        <p:spPr>
          <a:xfrm>
            <a:off x="311700" y="1152475"/>
            <a:ext cx="8520900" cy="3416400"/>
          </a:xfrm>
          <a:prstGeom prst="rect">
            <a:avLst/>
          </a:prstGeom>
        </p:spPr>
        <p:txBody>
          <a:bodyPr spcFirstLastPara="1" wrap="square" lIns="75575" tIns="75575" rIns="75575" bIns="75575" anchor="t" anchorCtr="0">
            <a:noAutofit/>
          </a:bodyPr>
          <a:lstStyle>
            <a:lvl1pPr marL="457200" lvl="0" indent="-323850" rtl="0">
              <a:spcBef>
                <a:spcPts val="0"/>
              </a:spcBef>
              <a:spcAft>
                <a:spcPts val="0"/>
              </a:spcAft>
              <a:buSzPts val="1500"/>
              <a:buChar char="●"/>
              <a:defRPr/>
            </a:lvl1pPr>
            <a:lvl2pPr marL="914400" lvl="1" indent="-304800" rtl="0">
              <a:spcBef>
                <a:spcPts val="1300"/>
              </a:spcBef>
              <a:spcAft>
                <a:spcPts val="0"/>
              </a:spcAft>
              <a:buSzPts val="1200"/>
              <a:buChar char="○"/>
              <a:defRPr/>
            </a:lvl2pPr>
            <a:lvl3pPr marL="1371600" lvl="2" indent="-304800" rtl="0">
              <a:spcBef>
                <a:spcPts val="1300"/>
              </a:spcBef>
              <a:spcAft>
                <a:spcPts val="0"/>
              </a:spcAft>
              <a:buSzPts val="1200"/>
              <a:buChar char="■"/>
              <a:defRPr/>
            </a:lvl3pPr>
            <a:lvl4pPr marL="1828800" lvl="3" indent="-304800" rtl="0">
              <a:spcBef>
                <a:spcPts val="1300"/>
              </a:spcBef>
              <a:spcAft>
                <a:spcPts val="0"/>
              </a:spcAft>
              <a:buSzPts val="1200"/>
              <a:buChar char="●"/>
              <a:defRPr/>
            </a:lvl4pPr>
            <a:lvl5pPr marL="2286000" lvl="4" indent="-304800" rtl="0">
              <a:spcBef>
                <a:spcPts val="1300"/>
              </a:spcBef>
              <a:spcAft>
                <a:spcPts val="0"/>
              </a:spcAft>
              <a:buSzPts val="1200"/>
              <a:buChar char="○"/>
              <a:defRPr/>
            </a:lvl5pPr>
            <a:lvl6pPr marL="2743200" lvl="5" indent="-304800" rtl="0">
              <a:spcBef>
                <a:spcPts val="1300"/>
              </a:spcBef>
              <a:spcAft>
                <a:spcPts val="0"/>
              </a:spcAft>
              <a:buSzPts val="1200"/>
              <a:buChar char="■"/>
              <a:defRPr/>
            </a:lvl6pPr>
            <a:lvl7pPr marL="3200400" lvl="6" indent="-304800" rtl="0">
              <a:spcBef>
                <a:spcPts val="1300"/>
              </a:spcBef>
              <a:spcAft>
                <a:spcPts val="0"/>
              </a:spcAft>
              <a:buSzPts val="1200"/>
              <a:buChar char="●"/>
              <a:defRPr/>
            </a:lvl7pPr>
            <a:lvl8pPr marL="3657600" lvl="7" indent="-304800" rtl="0">
              <a:spcBef>
                <a:spcPts val="1300"/>
              </a:spcBef>
              <a:spcAft>
                <a:spcPts val="0"/>
              </a:spcAft>
              <a:buSzPts val="1200"/>
              <a:buChar char="○"/>
              <a:defRPr/>
            </a:lvl8pPr>
            <a:lvl9pPr marL="4114800" lvl="8" indent="-304800" rtl="0">
              <a:spcBef>
                <a:spcPts val="1300"/>
              </a:spcBef>
              <a:spcAft>
                <a:spcPts val="1300"/>
              </a:spcAft>
              <a:buSzPts val="12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75575" tIns="75575" rIns="75575" bIns="755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900" cy="572700"/>
          </a:xfrm>
          <a:prstGeom prst="rect">
            <a:avLst/>
          </a:prstGeom>
        </p:spPr>
        <p:txBody>
          <a:bodyPr spcFirstLastPara="1" wrap="square" lIns="75575" tIns="75575" rIns="75575" bIns="75575" anchor="t" anchorCtr="0">
            <a:noAutofit/>
          </a:bodyPr>
          <a:lstStyle>
            <a:lvl1pPr lvl="0" rtl="0">
              <a:spcBef>
                <a:spcPts val="0"/>
              </a:spcBef>
              <a:spcAft>
                <a:spcPts val="0"/>
              </a:spcAft>
              <a:buSzPts val="2300"/>
              <a:buNone/>
              <a:defRPr/>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75575" tIns="75575" rIns="75575" bIns="75575" anchor="t" anchorCtr="0">
            <a:noAutofit/>
          </a:bodyPr>
          <a:lstStyle>
            <a:lvl1pPr marL="457200" lvl="0" indent="-304800" rtl="0">
              <a:spcBef>
                <a:spcPts val="0"/>
              </a:spcBef>
              <a:spcAft>
                <a:spcPts val="0"/>
              </a:spcAft>
              <a:buSzPts val="1200"/>
              <a:buChar char="●"/>
              <a:defRPr sz="1200"/>
            </a:lvl1pPr>
            <a:lvl2pPr marL="914400" lvl="1" indent="-292100" rtl="0">
              <a:spcBef>
                <a:spcPts val="1300"/>
              </a:spcBef>
              <a:spcAft>
                <a:spcPts val="0"/>
              </a:spcAft>
              <a:buSzPts val="1000"/>
              <a:buChar char="○"/>
              <a:defRPr sz="1000"/>
            </a:lvl2pPr>
            <a:lvl3pPr marL="1371600" lvl="2" indent="-292100" rtl="0">
              <a:spcBef>
                <a:spcPts val="1300"/>
              </a:spcBef>
              <a:spcAft>
                <a:spcPts val="0"/>
              </a:spcAft>
              <a:buSzPts val="1000"/>
              <a:buChar char="■"/>
              <a:defRPr sz="1000"/>
            </a:lvl3pPr>
            <a:lvl4pPr marL="1828800" lvl="3" indent="-292100" rtl="0">
              <a:spcBef>
                <a:spcPts val="1300"/>
              </a:spcBef>
              <a:spcAft>
                <a:spcPts val="0"/>
              </a:spcAft>
              <a:buSzPts val="1000"/>
              <a:buChar char="●"/>
              <a:defRPr sz="1000"/>
            </a:lvl4pPr>
            <a:lvl5pPr marL="2286000" lvl="4" indent="-292100" rtl="0">
              <a:spcBef>
                <a:spcPts val="1300"/>
              </a:spcBef>
              <a:spcAft>
                <a:spcPts val="0"/>
              </a:spcAft>
              <a:buSzPts val="1000"/>
              <a:buChar char="○"/>
              <a:defRPr sz="1000"/>
            </a:lvl5pPr>
            <a:lvl6pPr marL="2743200" lvl="5" indent="-292100" rtl="0">
              <a:spcBef>
                <a:spcPts val="1300"/>
              </a:spcBef>
              <a:spcAft>
                <a:spcPts val="0"/>
              </a:spcAft>
              <a:buSzPts val="1000"/>
              <a:buChar char="■"/>
              <a:defRPr sz="1000"/>
            </a:lvl6pPr>
            <a:lvl7pPr marL="3200400" lvl="6" indent="-292100" rtl="0">
              <a:spcBef>
                <a:spcPts val="1300"/>
              </a:spcBef>
              <a:spcAft>
                <a:spcPts val="0"/>
              </a:spcAft>
              <a:buSzPts val="1000"/>
              <a:buChar char="●"/>
              <a:defRPr sz="1000"/>
            </a:lvl7pPr>
            <a:lvl8pPr marL="3657600" lvl="7" indent="-292100" rtl="0">
              <a:spcBef>
                <a:spcPts val="1300"/>
              </a:spcBef>
              <a:spcAft>
                <a:spcPts val="0"/>
              </a:spcAft>
              <a:buSzPts val="1000"/>
              <a:buChar char="○"/>
              <a:defRPr sz="1000"/>
            </a:lvl8pPr>
            <a:lvl9pPr marL="4114800" lvl="8" indent="-292100" rtl="0">
              <a:spcBef>
                <a:spcPts val="1300"/>
              </a:spcBef>
              <a:spcAft>
                <a:spcPts val="1300"/>
              </a:spcAft>
              <a:buSzPts val="1000"/>
              <a:buChar char="■"/>
              <a:defRPr sz="10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75575" tIns="75575" rIns="75575" bIns="75575" anchor="t" anchorCtr="0">
            <a:noAutofit/>
          </a:bodyPr>
          <a:lstStyle>
            <a:lvl1pPr marL="457200" lvl="0" indent="-304800" rtl="0">
              <a:spcBef>
                <a:spcPts val="0"/>
              </a:spcBef>
              <a:spcAft>
                <a:spcPts val="0"/>
              </a:spcAft>
              <a:buSzPts val="1200"/>
              <a:buChar char="●"/>
              <a:defRPr sz="1200"/>
            </a:lvl1pPr>
            <a:lvl2pPr marL="914400" lvl="1" indent="-292100" rtl="0">
              <a:spcBef>
                <a:spcPts val="1300"/>
              </a:spcBef>
              <a:spcAft>
                <a:spcPts val="0"/>
              </a:spcAft>
              <a:buSzPts val="1000"/>
              <a:buChar char="○"/>
              <a:defRPr sz="1000"/>
            </a:lvl2pPr>
            <a:lvl3pPr marL="1371600" lvl="2" indent="-292100" rtl="0">
              <a:spcBef>
                <a:spcPts val="1300"/>
              </a:spcBef>
              <a:spcAft>
                <a:spcPts val="0"/>
              </a:spcAft>
              <a:buSzPts val="1000"/>
              <a:buChar char="■"/>
              <a:defRPr sz="1000"/>
            </a:lvl3pPr>
            <a:lvl4pPr marL="1828800" lvl="3" indent="-292100" rtl="0">
              <a:spcBef>
                <a:spcPts val="1300"/>
              </a:spcBef>
              <a:spcAft>
                <a:spcPts val="0"/>
              </a:spcAft>
              <a:buSzPts val="1000"/>
              <a:buChar char="●"/>
              <a:defRPr sz="1000"/>
            </a:lvl4pPr>
            <a:lvl5pPr marL="2286000" lvl="4" indent="-292100" rtl="0">
              <a:spcBef>
                <a:spcPts val="1300"/>
              </a:spcBef>
              <a:spcAft>
                <a:spcPts val="0"/>
              </a:spcAft>
              <a:buSzPts val="1000"/>
              <a:buChar char="○"/>
              <a:defRPr sz="1000"/>
            </a:lvl5pPr>
            <a:lvl6pPr marL="2743200" lvl="5" indent="-292100" rtl="0">
              <a:spcBef>
                <a:spcPts val="1300"/>
              </a:spcBef>
              <a:spcAft>
                <a:spcPts val="0"/>
              </a:spcAft>
              <a:buSzPts val="1000"/>
              <a:buChar char="■"/>
              <a:defRPr sz="1000"/>
            </a:lvl6pPr>
            <a:lvl7pPr marL="3200400" lvl="6" indent="-292100" rtl="0">
              <a:spcBef>
                <a:spcPts val="1300"/>
              </a:spcBef>
              <a:spcAft>
                <a:spcPts val="0"/>
              </a:spcAft>
              <a:buSzPts val="1000"/>
              <a:buChar char="●"/>
              <a:defRPr sz="1000"/>
            </a:lvl7pPr>
            <a:lvl8pPr marL="3657600" lvl="7" indent="-292100" rtl="0">
              <a:spcBef>
                <a:spcPts val="1300"/>
              </a:spcBef>
              <a:spcAft>
                <a:spcPts val="0"/>
              </a:spcAft>
              <a:buSzPts val="1000"/>
              <a:buChar char="○"/>
              <a:defRPr sz="1000"/>
            </a:lvl8pPr>
            <a:lvl9pPr marL="4114800" lvl="8" indent="-292100" rtl="0">
              <a:spcBef>
                <a:spcPts val="1300"/>
              </a:spcBef>
              <a:spcAft>
                <a:spcPts val="1300"/>
              </a:spcAft>
              <a:buSzPts val="1000"/>
              <a:buChar char="■"/>
              <a:defRPr sz="10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75575" tIns="75575" rIns="75575" bIns="755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900" cy="572700"/>
          </a:xfrm>
          <a:prstGeom prst="rect">
            <a:avLst/>
          </a:prstGeom>
        </p:spPr>
        <p:txBody>
          <a:bodyPr spcFirstLastPara="1" wrap="square" lIns="75575" tIns="75575" rIns="75575" bIns="75575" anchor="t" anchorCtr="0">
            <a:noAutofit/>
          </a:bodyPr>
          <a:lstStyle>
            <a:lvl1pPr lvl="0" rtl="0">
              <a:spcBef>
                <a:spcPts val="0"/>
              </a:spcBef>
              <a:spcAft>
                <a:spcPts val="0"/>
              </a:spcAft>
              <a:buSzPts val="2300"/>
              <a:buNone/>
              <a:defRPr/>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75575" tIns="75575" rIns="75575" bIns="755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75575" tIns="75575" rIns="75575" bIns="7557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75575" tIns="75575" rIns="75575" bIns="75575" anchor="t" anchorCtr="0">
            <a:noAutofit/>
          </a:bodyPr>
          <a:lstStyle>
            <a:lvl1pPr marL="457200" lvl="0" indent="-292100" rtl="0">
              <a:spcBef>
                <a:spcPts val="0"/>
              </a:spcBef>
              <a:spcAft>
                <a:spcPts val="0"/>
              </a:spcAft>
              <a:buSzPts val="1000"/>
              <a:buChar char="●"/>
              <a:defRPr sz="1000"/>
            </a:lvl1pPr>
            <a:lvl2pPr marL="914400" lvl="1" indent="-292100" rtl="0">
              <a:spcBef>
                <a:spcPts val="1300"/>
              </a:spcBef>
              <a:spcAft>
                <a:spcPts val="0"/>
              </a:spcAft>
              <a:buSzPts val="1000"/>
              <a:buChar char="○"/>
              <a:defRPr sz="1000"/>
            </a:lvl2pPr>
            <a:lvl3pPr marL="1371600" lvl="2" indent="-292100" rtl="0">
              <a:spcBef>
                <a:spcPts val="1300"/>
              </a:spcBef>
              <a:spcAft>
                <a:spcPts val="0"/>
              </a:spcAft>
              <a:buSzPts val="1000"/>
              <a:buChar char="■"/>
              <a:defRPr sz="1000"/>
            </a:lvl3pPr>
            <a:lvl4pPr marL="1828800" lvl="3" indent="-292100" rtl="0">
              <a:spcBef>
                <a:spcPts val="1300"/>
              </a:spcBef>
              <a:spcAft>
                <a:spcPts val="0"/>
              </a:spcAft>
              <a:buSzPts val="1000"/>
              <a:buChar char="●"/>
              <a:defRPr sz="1000"/>
            </a:lvl4pPr>
            <a:lvl5pPr marL="2286000" lvl="4" indent="-292100" rtl="0">
              <a:spcBef>
                <a:spcPts val="1300"/>
              </a:spcBef>
              <a:spcAft>
                <a:spcPts val="0"/>
              </a:spcAft>
              <a:buSzPts val="1000"/>
              <a:buChar char="○"/>
              <a:defRPr sz="1000"/>
            </a:lvl5pPr>
            <a:lvl6pPr marL="2743200" lvl="5" indent="-292100" rtl="0">
              <a:spcBef>
                <a:spcPts val="1300"/>
              </a:spcBef>
              <a:spcAft>
                <a:spcPts val="0"/>
              </a:spcAft>
              <a:buSzPts val="1000"/>
              <a:buChar char="■"/>
              <a:defRPr sz="1000"/>
            </a:lvl6pPr>
            <a:lvl7pPr marL="3200400" lvl="6" indent="-292100" rtl="0">
              <a:spcBef>
                <a:spcPts val="1300"/>
              </a:spcBef>
              <a:spcAft>
                <a:spcPts val="0"/>
              </a:spcAft>
              <a:buSzPts val="1000"/>
              <a:buChar char="●"/>
              <a:defRPr sz="1000"/>
            </a:lvl7pPr>
            <a:lvl8pPr marL="3657600" lvl="7" indent="-292100" rtl="0">
              <a:spcBef>
                <a:spcPts val="1300"/>
              </a:spcBef>
              <a:spcAft>
                <a:spcPts val="0"/>
              </a:spcAft>
              <a:buSzPts val="1000"/>
              <a:buChar char="○"/>
              <a:defRPr sz="1000"/>
            </a:lvl8pPr>
            <a:lvl9pPr marL="4114800" lvl="8" indent="-292100" rtl="0">
              <a:spcBef>
                <a:spcPts val="1300"/>
              </a:spcBef>
              <a:spcAft>
                <a:spcPts val="1300"/>
              </a:spcAft>
              <a:buSzPts val="1000"/>
              <a:buChar char="■"/>
              <a:defRPr sz="10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75575" tIns="75575" rIns="75575" bIns="755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500" cy="4090800"/>
          </a:xfrm>
          <a:prstGeom prst="rect">
            <a:avLst/>
          </a:prstGeom>
        </p:spPr>
        <p:txBody>
          <a:bodyPr spcFirstLastPara="1" wrap="square" lIns="75575" tIns="75575" rIns="75575" bIns="75575" anchor="ctr"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75575" tIns="75575" rIns="75575" bIns="755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75575" tIns="75575" rIns="75575" bIns="7557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75575" tIns="75575" rIns="75575" bIns="75575" anchor="b" anchorCtr="0">
            <a:noAutofit/>
          </a:bodyPr>
          <a:lstStyle>
            <a:lvl1pPr lvl="0" algn="ctr" rtl="0">
              <a:spcBef>
                <a:spcPts val="0"/>
              </a:spcBef>
              <a:spcAft>
                <a:spcPts val="0"/>
              </a:spcAft>
              <a:buSzPts val="3500"/>
              <a:buNone/>
              <a:defRPr sz="3500"/>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75575" tIns="75575" rIns="75575" bIns="75575" anchor="t" anchorCtr="0">
            <a:noAutofit/>
          </a:bodyPr>
          <a:lstStyle>
            <a:lvl1pPr lvl="0" algn="ctr" rtl="0">
              <a:lnSpc>
                <a:spcPct val="100000"/>
              </a:lnSpc>
              <a:spcBef>
                <a:spcPts val="0"/>
              </a:spcBef>
              <a:spcAft>
                <a:spcPts val="0"/>
              </a:spcAft>
              <a:buSzPts val="1700"/>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None/>
              <a:defRPr sz="1700"/>
            </a:lvl4pPr>
            <a:lvl5pPr lvl="4" algn="ctr" rtl="0">
              <a:lnSpc>
                <a:spcPct val="100000"/>
              </a:lnSpc>
              <a:spcBef>
                <a:spcPts val="0"/>
              </a:spcBef>
              <a:spcAft>
                <a:spcPts val="0"/>
              </a:spcAft>
              <a:buSzPts val="1700"/>
              <a:buNone/>
              <a:defRPr sz="1700"/>
            </a:lvl5pPr>
            <a:lvl6pPr lvl="5" algn="ctr" rtl="0">
              <a:lnSpc>
                <a:spcPct val="100000"/>
              </a:lnSpc>
              <a:spcBef>
                <a:spcPts val="0"/>
              </a:spcBef>
              <a:spcAft>
                <a:spcPts val="0"/>
              </a:spcAft>
              <a:buSzPts val="1700"/>
              <a:buNone/>
              <a:defRPr sz="1700"/>
            </a:lvl6pPr>
            <a:lvl7pPr lvl="6" algn="ctr" rtl="0">
              <a:lnSpc>
                <a:spcPct val="100000"/>
              </a:lnSpc>
              <a:spcBef>
                <a:spcPts val="0"/>
              </a:spcBef>
              <a:spcAft>
                <a:spcPts val="0"/>
              </a:spcAft>
              <a:buSzPts val="1700"/>
              <a:buNone/>
              <a:defRPr sz="1700"/>
            </a:lvl7pPr>
            <a:lvl8pPr lvl="7" algn="ctr" rtl="0">
              <a:lnSpc>
                <a:spcPct val="100000"/>
              </a:lnSpc>
              <a:spcBef>
                <a:spcPts val="0"/>
              </a:spcBef>
              <a:spcAft>
                <a:spcPts val="0"/>
              </a:spcAft>
              <a:buSzPts val="1700"/>
              <a:buNone/>
              <a:defRPr sz="1700"/>
            </a:lvl8pPr>
            <a:lvl9pPr lvl="8" algn="ctr" rtl="0">
              <a:lnSpc>
                <a:spcPct val="100000"/>
              </a:lnSpc>
              <a:spcBef>
                <a:spcPts val="0"/>
              </a:spcBef>
              <a:spcAft>
                <a:spcPts val="0"/>
              </a:spcAft>
              <a:buSzPts val="1700"/>
              <a:buNone/>
              <a:defRPr sz="1700"/>
            </a:lvl9pPr>
          </a:lstStyle>
          <a:p>
            <a:endParaRPr/>
          </a:p>
        </p:txBody>
      </p:sp>
      <p:sp>
        <p:nvSpPr>
          <p:cNvPr id="84" name="Google Shape;84;p21"/>
          <p:cNvSpPr txBox="1">
            <a:spLocks noGrp="1"/>
          </p:cNvSpPr>
          <p:nvPr>
            <p:ph type="body" idx="2"/>
          </p:nvPr>
        </p:nvSpPr>
        <p:spPr>
          <a:xfrm>
            <a:off x="4939500" y="724075"/>
            <a:ext cx="3836700" cy="3695100"/>
          </a:xfrm>
          <a:prstGeom prst="rect">
            <a:avLst/>
          </a:prstGeom>
        </p:spPr>
        <p:txBody>
          <a:bodyPr spcFirstLastPara="1" wrap="square" lIns="75575" tIns="75575" rIns="75575" bIns="75575" anchor="ctr" anchorCtr="0">
            <a:noAutofit/>
          </a:bodyPr>
          <a:lstStyle>
            <a:lvl1pPr marL="457200" lvl="0" indent="-323850" rtl="0">
              <a:spcBef>
                <a:spcPts val="0"/>
              </a:spcBef>
              <a:spcAft>
                <a:spcPts val="0"/>
              </a:spcAft>
              <a:buSzPts val="1500"/>
              <a:buChar char="●"/>
              <a:defRPr/>
            </a:lvl1pPr>
            <a:lvl2pPr marL="914400" lvl="1" indent="-304800" rtl="0">
              <a:spcBef>
                <a:spcPts val="1300"/>
              </a:spcBef>
              <a:spcAft>
                <a:spcPts val="0"/>
              </a:spcAft>
              <a:buSzPts val="1200"/>
              <a:buChar char="○"/>
              <a:defRPr/>
            </a:lvl2pPr>
            <a:lvl3pPr marL="1371600" lvl="2" indent="-304800" rtl="0">
              <a:spcBef>
                <a:spcPts val="1300"/>
              </a:spcBef>
              <a:spcAft>
                <a:spcPts val="0"/>
              </a:spcAft>
              <a:buSzPts val="1200"/>
              <a:buChar char="■"/>
              <a:defRPr/>
            </a:lvl3pPr>
            <a:lvl4pPr marL="1828800" lvl="3" indent="-304800" rtl="0">
              <a:spcBef>
                <a:spcPts val="1300"/>
              </a:spcBef>
              <a:spcAft>
                <a:spcPts val="0"/>
              </a:spcAft>
              <a:buSzPts val="1200"/>
              <a:buChar char="●"/>
              <a:defRPr/>
            </a:lvl4pPr>
            <a:lvl5pPr marL="2286000" lvl="4" indent="-304800" rtl="0">
              <a:spcBef>
                <a:spcPts val="1300"/>
              </a:spcBef>
              <a:spcAft>
                <a:spcPts val="0"/>
              </a:spcAft>
              <a:buSzPts val="1200"/>
              <a:buChar char="○"/>
              <a:defRPr/>
            </a:lvl5pPr>
            <a:lvl6pPr marL="2743200" lvl="5" indent="-304800" rtl="0">
              <a:spcBef>
                <a:spcPts val="1300"/>
              </a:spcBef>
              <a:spcAft>
                <a:spcPts val="0"/>
              </a:spcAft>
              <a:buSzPts val="1200"/>
              <a:buChar char="■"/>
              <a:defRPr/>
            </a:lvl6pPr>
            <a:lvl7pPr marL="3200400" lvl="6" indent="-304800" rtl="0">
              <a:spcBef>
                <a:spcPts val="1300"/>
              </a:spcBef>
              <a:spcAft>
                <a:spcPts val="0"/>
              </a:spcAft>
              <a:buSzPts val="1200"/>
              <a:buChar char="●"/>
              <a:defRPr/>
            </a:lvl7pPr>
            <a:lvl8pPr marL="3657600" lvl="7" indent="-304800" rtl="0">
              <a:spcBef>
                <a:spcPts val="1300"/>
              </a:spcBef>
              <a:spcAft>
                <a:spcPts val="0"/>
              </a:spcAft>
              <a:buSzPts val="1200"/>
              <a:buChar char="○"/>
              <a:defRPr/>
            </a:lvl8pPr>
            <a:lvl9pPr marL="4114800" lvl="8" indent="-304800" rtl="0">
              <a:spcBef>
                <a:spcPts val="1300"/>
              </a:spcBef>
              <a:spcAft>
                <a:spcPts val="1300"/>
              </a:spcAft>
              <a:buSzPts val="12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75575" tIns="75575" rIns="75575" bIns="755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75575" tIns="75575" rIns="75575" bIns="75575" anchor="ctr" anchorCtr="0">
            <a:noAutofit/>
          </a:bodyPr>
          <a:lstStyle>
            <a:lvl1pPr marL="457200" lvl="0" indent="-228600" rtl="0">
              <a:lnSpc>
                <a:spcPct val="100000"/>
              </a:lnSpc>
              <a:spcBef>
                <a:spcPts val="0"/>
              </a:spcBef>
              <a:spcAft>
                <a:spcPts val="0"/>
              </a:spcAft>
              <a:buSzPts val="15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75575" tIns="75575" rIns="75575" bIns="755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900" cy="1963500"/>
          </a:xfrm>
          <a:prstGeom prst="rect">
            <a:avLst/>
          </a:prstGeom>
        </p:spPr>
        <p:txBody>
          <a:bodyPr spcFirstLastPara="1" wrap="square" lIns="75575" tIns="75575" rIns="75575" bIns="75575" anchor="b" anchorCtr="0">
            <a:noAutofit/>
          </a:bodyPr>
          <a:lstStyle>
            <a:lvl1pPr lvl="0" algn="ctr" rtl="0">
              <a:spcBef>
                <a:spcPts val="0"/>
              </a:spcBef>
              <a:spcAft>
                <a:spcPts val="0"/>
              </a:spcAft>
              <a:buSzPts val="9900"/>
              <a:buNone/>
              <a:defRPr sz="9900"/>
            </a:lvl1pPr>
            <a:lvl2pPr lvl="1" algn="ctr" rtl="0">
              <a:spcBef>
                <a:spcPts val="0"/>
              </a:spcBef>
              <a:spcAft>
                <a:spcPts val="0"/>
              </a:spcAft>
              <a:buSzPts val="9900"/>
              <a:buNone/>
              <a:defRPr sz="9900"/>
            </a:lvl2pPr>
            <a:lvl3pPr lvl="2" algn="ctr" rtl="0">
              <a:spcBef>
                <a:spcPts val="0"/>
              </a:spcBef>
              <a:spcAft>
                <a:spcPts val="0"/>
              </a:spcAft>
              <a:buSzPts val="9900"/>
              <a:buNone/>
              <a:defRPr sz="9900"/>
            </a:lvl3pPr>
            <a:lvl4pPr lvl="3" algn="ctr" rtl="0">
              <a:spcBef>
                <a:spcPts val="0"/>
              </a:spcBef>
              <a:spcAft>
                <a:spcPts val="0"/>
              </a:spcAft>
              <a:buSzPts val="9900"/>
              <a:buNone/>
              <a:defRPr sz="9900"/>
            </a:lvl4pPr>
            <a:lvl5pPr lvl="4" algn="ctr" rtl="0">
              <a:spcBef>
                <a:spcPts val="0"/>
              </a:spcBef>
              <a:spcAft>
                <a:spcPts val="0"/>
              </a:spcAft>
              <a:buSzPts val="9900"/>
              <a:buNone/>
              <a:defRPr sz="9900"/>
            </a:lvl5pPr>
            <a:lvl6pPr lvl="5" algn="ctr" rtl="0">
              <a:spcBef>
                <a:spcPts val="0"/>
              </a:spcBef>
              <a:spcAft>
                <a:spcPts val="0"/>
              </a:spcAft>
              <a:buSzPts val="9900"/>
              <a:buNone/>
              <a:defRPr sz="9900"/>
            </a:lvl6pPr>
            <a:lvl7pPr lvl="6" algn="ctr" rtl="0">
              <a:spcBef>
                <a:spcPts val="0"/>
              </a:spcBef>
              <a:spcAft>
                <a:spcPts val="0"/>
              </a:spcAft>
              <a:buSzPts val="9900"/>
              <a:buNone/>
              <a:defRPr sz="9900"/>
            </a:lvl7pPr>
            <a:lvl8pPr lvl="7" algn="ctr" rtl="0">
              <a:spcBef>
                <a:spcPts val="0"/>
              </a:spcBef>
              <a:spcAft>
                <a:spcPts val="0"/>
              </a:spcAft>
              <a:buSzPts val="9900"/>
              <a:buNone/>
              <a:defRPr sz="9900"/>
            </a:lvl8pPr>
            <a:lvl9pPr lvl="8" algn="ctr" rtl="0">
              <a:spcBef>
                <a:spcPts val="0"/>
              </a:spcBef>
              <a:spcAft>
                <a:spcPts val="0"/>
              </a:spcAft>
              <a:buSzPts val="9900"/>
              <a:buNone/>
              <a:defRPr sz="9900"/>
            </a:lvl9pPr>
          </a:lstStyle>
          <a:p>
            <a:r>
              <a:t>xx%</a:t>
            </a:r>
          </a:p>
        </p:txBody>
      </p:sp>
      <p:sp>
        <p:nvSpPr>
          <p:cNvPr id="91" name="Google Shape;91;p23"/>
          <p:cNvSpPr txBox="1">
            <a:spLocks noGrp="1"/>
          </p:cNvSpPr>
          <p:nvPr>
            <p:ph type="body" idx="1"/>
          </p:nvPr>
        </p:nvSpPr>
        <p:spPr>
          <a:xfrm>
            <a:off x="311700" y="3152225"/>
            <a:ext cx="8520900" cy="1300800"/>
          </a:xfrm>
          <a:prstGeom prst="rect">
            <a:avLst/>
          </a:prstGeom>
        </p:spPr>
        <p:txBody>
          <a:bodyPr spcFirstLastPara="1" wrap="square" lIns="75575" tIns="75575" rIns="75575" bIns="75575" anchor="t" anchorCtr="0">
            <a:noAutofit/>
          </a:bodyPr>
          <a:lstStyle>
            <a:lvl1pPr marL="457200" lvl="0" indent="-323850" algn="ctr" rtl="0">
              <a:spcBef>
                <a:spcPts val="0"/>
              </a:spcBef>
              <a:spcAft>
                <a:spcPts val="0"/>
              </a:spcAft>
              <a:buSzPts val="1500"/>
              <a:buChar char="●"/>
              <a:defRPr/>
            </a:lvl1pPr>
            <a:lvl2pPr marL="914400" lvl="1" indent="-304800" algn="ctr" rtl="0">
              <a:spcBef>
                <a:spcPts val="1300"/>
              </a:spcBef>
              <a:spcAft>
                <a:spcPts val="0"/>
              </a:spcAft>
              <a:buSzPts val="1200"/>
              <a:buChar char="○"/>
              <a:defRPr/>
            </a:lvl2pPr>
            <a:lvl3pPr marL="1371600" lvl="2" indent="-304800" algn="ctr" rtl="0">
              <a:spcBef>
                <a:spcPts val="1300"/>
              </a:spcBef>
              <a:spcAft>
                <a:spcPts val="0"/>
              </a:spcAft>
              <a:buSzPts val="1200"/>
              <a:buChar char="■"/>
              <a:defRPr/>
            </a:lvl3pPr>
            <a:lvl4pPr marL="1828800" lvl="3" indent="-304800" algn="ctr" rtl="0">
              <a:spcBef>
                <a:spcPts val="1300"/>
              </a:spcBef>
              <a:spcAft>
                <a:spcPts val="0"/>
              </a:spcAft>
              <a:buSzPts val="1200"/>
              <a:buChar char="●"/>
              <a:defRPr/>
            </a:lvl4pPr>
            <a:lvl5pPr marL="2286000" lvl="4" indent="-304800" algn="ctr" rtl="0">
              <a:spcBef>
                <a:spcPts val="1300"/>
              </a:spcBef>
              <a:spcAft>
                <a:spcPts val="0"/>
              </a:spcAft>
              <a:buSzPts val="1200"/>
              <a:buChar char="○"/>
              <a:defRPr/>
            </a:lvl5pPr>
            <a:lvl6pPr marL="2743200" lvl="5" indent="-304800" algn="ctr" rtl="0">
              <a:spcBef>
                <a:spcPts val="1300"/>
              </a:spcBef>
              <a:spcAft>
                <a:spcPts val="0"/>
              </a:spcAft>
              <a:buSzPts val="1200"/>
              <a:buChar char="■"/>
              <a:defRPr/>
            </a:lvl6pPr>
            <a:lvl7pPr marL="3200400" lvl="6" indent="-304800" algn="ctr" rtl="0">
              <a:spcBef>
                <a:spcPts val="1300"/>
              </a:spcBef>
              <a:spcAft>
                <a:spcPts val="0"/>
              </a:spcAft>
              <a:buSzPts val="1200"/>
              <a:buChar char="●"/>
              <a:defRPr/>
            </a:lvl7pPr>
            <a:lvl8pPr marL="3657600" lvl="7" indent="-304800" algn="ctr" rtl="0">
              <a:spcBef>
                <a:spcPts val="1300"/>
              </a:spcBef>
              <a:spcAft>
                <a:spcPts val="0"/>
              </a:spcAft>
              <a:buSzPts val="1200"/>
              <a:buChar char="○"/>
              <a:defRPr/>
            </a:lvl8pPr>
            <a:lvl9pPr marL="4114800" lvl="8" indent="-304800" algn="ctr" rtl="0">
              <a:spcBef>
                <a:spcPts val="1300"/>
              </a:spcBef>
              <a:spcAft>
                <a:spcPts val="1300"/>
              </a:spcAft>
              <a:buSzPts val="12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75575" tIns="75575" rIns="75575" bIns="755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75575" tIns="75575" rIns="75575" bIns="755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900" cy="572700"/>
          </a:xfrm>
          <a:prstGeom prst="rect">
            <a:avLst/>
          </a:prstGeom>
          <a:noFill/>
          <a:ln>
            <a:noFill/>
          </a:ln>
        </p:spPr>
        <p:txBody>
          <a:bodyPr spcFirstLastPara="1" wrap="square" lIns="75575" tIns="75575" rIns="75575" bIns="75575" anchor="t" anchorCtr="0">
            <a:noAutofit/>
          </a:bodyPr>
          <a:lstStyle>
            <a:lvl1pPr lvl="0" rtl="0">
              <a:spcBef>
                <a:spcPts val="0"/>
              </a:spcBef>
              <a:spcAft>
                <a:spcPts val="0"/>
              </a:spcAft>
              <a:buClr>
                <a:schemeClr val="dk1"/>
              </a:buClr>
              <a:buSzPts val="2300"/>
              <a:buNone/>
              <a:defRPr sz="2300">
                <a:solidFill>
                  <a:schemeClr val="dk1"/>
                </a:solidFill>
              </a:defRPr>
            </a:lvl1pPr>
            <a:lvl2pPr lvl="1" rtl="0">
              <a:spcBef>
                <a:spcPts val="0"/>
              </a:spcBef>
              <a:spcAft>
                <a:spcPts val="0"/>
              </a:spcAft>
              <a:buClr>
                <a:schemeClr val="dk1"/>
              </a:buClr>
              <a:buSzPts val="2300"/>
              <a:buNone/>
              <a:defRPr sz="2300">
                <a:solidFill>
                  <a:schemeClr val="dk1"/>
                </a:solidFill>
              </a:defRPr>
            </a:lvl2pPr>
            <a:lvl3pPr lvl="2" rtl="0">
              <a:spcBef>
                <a:spcPts val="0"/>
              </a:spcBef>
              <a:spcAft>
                <a:spcPts val="0"/>
              </a:spcAft>
              <a:buClr>
                <a:schemeClr val="dk1"/>
              </a:buClr>
              <a:buSzPts val="2300"/>
              <a:buNone/>
              <a:defRPr sz="2300">
                <a:solidFill>
                  <a:schemeClr val="dk1"/>
                </a:solidFill>
              </a:defRPr>
            </a:lvl3pPr>
            <a:lvl4pPr lvl="3" rtl="0">
              <a:spcBef>
                <a:spcPts val="0"/>
              </a:spcBef>
              <a:spcAft>
                <a:spcPts val="0"/>
              </a:spcAft>
              <a:buClr>
                <a:schemeClr val="dk1"/>
              </a:buClr>
              <a:buSzPts val="2300"/>
              <a:buNone/>
              <a:defRPr sz="2300">
                <a:solidFill>
                  <a:schemeClr val="dk1"/>
                </a:solidFill>
              </a:defRPr>
            </a:lvl4pPr>
            <a:lvl5pPr lvl="4" rtl="0">
              <a:spcBef>
                <a:spcPts val="0"/>
              </a:spcBef>
              <a:spcAft>
                <a:spcPts val="0"/>
              </a:spcAft>
              <a:buClr>
                <a:schemeClr val="dk1"/>
              </a:buClr>
              <a:buSzPts val="2300"/>
              <a:buNone/>
              <a:defRPr sz="2300">
                <a:solidFill>
                  <a:schemeClr val="dk1"/>
                </a:solidFill>
              </a:defRPr>
            </a:lvl5pPr>
            <a:lvl6pPr lvl="5" rtl="0">
              <a:spcBef>
                <a:spcPts val="0"/>
              </a:spcBef>
              <a:spcAft>
                <a:spcPts val="0"/>
              </a:spcAft>
              <a:buClr>
                <a:schemeClr val="dk1"/>
              </a:buClr>
              <a:buSzPts val="2300"/>
              <a:buNone/>
              <a:defRPr sz="2300">
                <a:solidFill>
                  <a:schemeClr val="dk1"/>
                </a:solidFill>
              </a:defRPr>
            </a:lvl6pPr>
            <a:lvl7pPr lvl="6" rtl="0">
              <a:spcBef>
                <a:spcPts val="0"/>
              </a:spcBef>
              <a:spcAft>
                <a:spcPts val="0"/>
              </a:spcAft>
              <a:buClr>
                <a:schemeClr val="dk1"/>
              </a:buClr>
              <a:buSzPts val="2300"/>
              <a:buNone/>
              <a:defRPr sz="2300">
                <a:solidFill>
                  <a:schemeClr val="dk1"/>
                </a:solidFill>
              </a:defRPr>
            </a:lvl7pPr>
            <a:lvl8pPr lvl="7" rtl="0">
              <a:spcBef>
                <a:spcPts val="0"/>
              </a:spcBef>
              <a:spcAft>
                <a:spcPts val="0"/>
              </a:spcAft>
              <a:buClr>
                <a:schemeClr val="dk1"/>
              </a:buClr>
              <a:buSzPts val="2300"/>
              <a:buNone/>
              <a:defRPr sz="2300">
                <a:solidFill>
                  <a:schemeClr val="dk1"/>
                </a:solidFill>
              </a:defRPr>
            </a:lvl8pPr>
            <a:lvl9pPr lvl="8" rtl="0">
              <a:spcBef>
                <a:spcPts val="0"/>
              </a:spcBef>
              <a:spcAft>
                <a:spcPts val="0"/>
              </a:spcAft>
              <a:buClr>
                <a:schemeClr val="dk1"/>
              </a:buClr>
              <a:buSzPts val="2300"/>
              <a:buNone/>
              <a:defRPr sz="2300">
                <a:solidFill>
                  <a:schemeClr val="dk1"/>
                </a:solidFill>
              </a:defRPr>
            </a:lvl9pPr>
          </a:lstStyle>
          <a:p>
            <a:endParaRPr/>
          </a:p>
        </p:txBody>
      </p:sp>
      <p:sp>
        <p:nvSpPr>
          <p:cNvPr id="52" name="Google Shape;52;p13"/>
          <p:cNvSpPr txBox="1">
            <a:spLocks noGrp="1"/>
          </p:cNvSpPr>
          <p:nvPr>
            <p:ph type="body" idx="1"/>
          </p:nvPr>
        </p:nvSpPr>
        <p:spPr>
          <a:xfrm>
            <a:off x="311700" y="1152475"/>
            <a:ext cx="8520900" cy="3416400"/>
          </a:xfrm>
          <a:prstGeom prst="rect">
            <a:avLst/>
          </a:prstGeom>
          <a:noFill/>
          <a:ln>
            <a:noFill/>
          </a:ln>
        </p:spPr>
        <p:txBody>
          <a:bodyPr spcFirstLastPara="1" wrap="square" lIns="75575" tIns="75575" rIns="75575" bIns="75575" anchor="t" anchorCtr="0">
            <a:noAutofit/>
          </a:bodyPr>
          <a:lstStyle>
            <a:lvl1pPr marL="457200" lvl="0" indent="-323850" rtl="0">
              <a:lnSpc>
                <a:spcPct val="115000"/>
              </a:lnSpc>
              <a:spcBef>
                <a:spcPts val="0"/>
              </a:spcBef>
              <a:spcAft>
                <a:spcPts val="0"/>
              </a:spcAft>
              <a:buClr>
                <a:schemeClr val="dk2"/>
              </a:buClr>
              <a:buSzPts val="1500"/>
              <a:buChar char="●"/>
              <a:defRPr sz="1500">
                <a:solidFill>
                  <a:schemeClr val="dk2"/>
                </a:solidFill>
              </a:defRPr>
            </a:lvl1pPr>
            <a:lvl2pPr marL="914400" lvl="1" indent="-304800" rtl="0">
              <a:lnSpc>
                <a:spcPct val="115000"/>
              </a:lnSpc>
              <a:spcBef>
                <a:spcPts val="1300"/>
              </a:spcBef>
              <a:spcAft>
                <a:spcPts val="0"/>
              </a:spcAft>
              <a:buClr>
                <a:schemeClr val="dk2"/>
              </a:buClr>
              <a:buSzPts val="1200"/>
              <a:buChar char="○"/>
              <a:defRPr sz="1200">
                <a:solidFill>
                  <a:schemeClr val="dk2"/>
                </a:solidFill>
              </a:defRPr>
            </a:lvl2pPr>
            <a:lvl3pPr marL="1371600" lvl="2" indent="-304800" rtl="0">
              <a:lnSpc>
                <a:spcPct val="115000"/>
              </a:lnSpc>
              <a:spcBef>
                <a:spcPts val="1300"/>
              </a:spcBef>
              <a:spcAft>
                <a:spcPts val="0"/>
              </a:spcAft>
              <a:buClr>
                <a:schemeClr val="dk2"/>
              </a:buClr>
              <a:buSzPts val="1200"/>
              <a:buChar char="■"/>
              <a:defRPr sz="1200">
                <a:solidFill>
                  <a:schemeClr val="dk2"/>
                </a:solidFill>
              </a:defRPr>
            </a:lvl3pPr>
            <a:lvl4pPr marL="1828800" lvl="3" indent="-304800" rtl="0">
              <a:lnSpc>
                <a:spcPct val="115000"/>
              </a:lnSpc>
              <a:spcBef>
                <a:spcPts val="1300"/>
              </a:spcBef>
              <a:spcAft>
                <a:spcPts val="0"/>
              </a:spcAft>
              <a:buClr>
                <a:schemeClr val="dk2"/>
              </a:buClr>
              <a:buSzPts val="1200"/>
              <a:buChar char="●"/>
              <a:defRPr sz="1200">
                <a:solidFill>
                  <a:schemeClr val="dk2"/>
                </a:solidFill>
              </a:defRPr>
            </a:lvl4pPr>
            <a:lvl5pPr marL="2286000" lvl="4" indent="-304800" rtl="0">
              <a:lnSpc>
                <a:spcPct val="115000"/>
              </a:lnSpc>
              <a:spcBef>
                <a:spcPts val="1300"/>
              </a:spcBef>
              <a:spcAft>
                <a:spcPts val="0"/>
              </a:spcAft>
              <a:buClr>
                <a:schemeClr val="dk2"/>
              </a:buClr>
              <a:buSzPts val="1200"/>
              <a:buChar char="○"/>
              <a:defRPr sz="1200">
                <a:solidFill>
                  <a:schemeClr val="dk2"/>
                </a:solidFill>
              </a:defRPr>
            </a:lvl5pPr>
            <a:lvl6pPr marL="2743200" lvl="5" indent="-304800" rtl="0">
              <a:lnSpc>
                <a:spcPct val="115000"/>
              </a:lnSpc>
              <a:spcBef>
                <a:spcPts val="1300"/>
              </a:spcBef>
              <a:spcAft>
                <a:spcPts val="0"/>
              </a:spcAft>
              <a:buClr>
                <a:schemeClr val="dk2"/>
              </a:buClr>
              <a:buSzPts val="1200"/>
              <a:buChar char="■"/>
              <a:defRPr sz="1200">
                <a:solidFill>
                  <a:schemeClr val="dk2"/>
                </a:solidFill>
              </a:defRPr>
            </a:lvl6pPr>
            <a:lvl7pPr marL="3200400" lvl="6" indent="-304800" rtl="0">
              <a:lnSpc>
                <a:spcPct val="115000"/>
              </a:lnSpc>
              <a:spcBef>
                <a:spcPts val="1300"/>
              </a:spcBef>
              <a:spcAft>
                <a:spcPts val="0"/>
              </a:spcAft>
              <a:buClr>
                <a:schemeClr val="dk2"/>
              </a:buClr>
              <a:buSzPts val="1200"/>
              <a:buChar char="●"/>
              <a:defRPr sz="1200">
                <a:solidFill>
                  <a:schemeClr val="dk2"/>
                </a:solidFill>
              </a:defRPr>
            </a:lvl7pPr>
            <a:lvl8pPr marL="3657600" lvl="7" indent="-304800" rtl="0">
              <a:lnSpc>
                <a:spcPct val="115000"/>
              </a:lnSpc>
              <a:spcBef>
                <a:spcPts val="1300"/>
              </a:spcBef>
              <a:spcAft>
                <a:spcPts val="0"/>
              </a:spcAft>
              <a:buClr>
                <a:schemeClr val="dk2"/>
              </a:buClr>
              <a:buSzPts val="1200"/>
              <a:buChar char="○"/>
              <a:defRPr sz="1200">
                <a:solidFill>
                  <a:schemeClr val="dk2"/>
                </a:solidFill>
              </a:defRPr>
            </a:lvl8pPr>
            <a:lvl9pPr marL="4114800" lvl="8" indent="-304800" rtl="0">
              <a:lnSpc>
                <a:spcPct val="115000"/>
              </a:lnSpc>
              <a:spcBef>
                <a:spcPts val="1300"/>
              </a:spcBef>
              <a:spcAft>
                <a:spcPts val="1300"/>
              </a:spcAft>
              <a:buClr>
                <a:schemeClr val="dk2"/>
              </a:buClr>
              <a:buSzPts val="1200"/>
              <a:buChar char="■"/>
              <a:defRPr sz="1200">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75575" tIns="75575" rIns="75575" bIns="75575" anchor="ctr" anchorCtr="0">
            <a:noAutofit/>
          </a:bodyPr>
          <a:lstStyle>
            <a:lvl1pPr lvl="0" algn="r" rtl="0">
              <a:buNone/>
              <a:defRPr sz="800">
                <a:solidFill>
                  <a:schemeClr val="dk2"/>
                </a:solidFill>
              </a:defRPr>
            </a:lvl1pPr>
            <a:lvl2pPr lvl="1" algn="r" rtl="0">
              <a:buNone/>
              <a:defRPr sz="800">
                <a:solidFill>
                  <a:schemeClr val="dk2"/>
                </a:solidFill>
              </a:defRPr>
            </a:lvl2pPr>
            <a:lvl3pPr lvl="2" algn="r" rtl="0">
              <a:buNone/>
              <a:defRPr sz="800">
                <a:solidFill>
                  <a:schemeClr val="dk2"/>
                </a:solidFill>
              </a:defRPr>
            </a:lvl3pPr>
            <a:lvl4pPr lvl="3" algn="r" rtl="0">
              <a:buNone/>
              <a:defRPr sz="800">
                <a:solidFill>
                  <a:schemeClr val="dk2"/>
                </a:solidFill>
              </a:defRPr>
            </a:lvl4pPr>
            <a:lvl5pPr lvl="4" algn="r" rtl="0">
              <a:buNone/>
              <a:defRPr sz="800">
                <a:solidFill>
                  <a:schemeClr val="dk2"/>
                </a:solidFill>
              </a:defRPr>
            </a:lvl5pPr>
            <a:lvl6pPr lvl="5" algn="r" rtl="0">
              <a:buNone/>
              <a:defRPr sz="800">
                <a:solidFill>
                  <a:schemeClr val="dk2"/>
                </a:solidFill>
              </a:defRPr>
            </a:lvl6pPr>
            <a:lvl7pPr lvl="6" algn="r" rtl="0">
              <a:buNone/>
              <a:defRPr sz="800">
                <a:solidFill>
                  <a:schemeClr val="dk2"/>
                </a:solidFill>
              </a:defRPr>
            </a:lvl7pPr>
            <a:lvl8pPr lvl="7" algn="r" rtl="0">
              <a:buNone/>
              <a:defRPr sz="800">
                <a:solidFill>
                  <a:schemeClr val="dk2"/>
                </a:solidFill>
              </a:defRPr>
            </a:lvl8pPr>
            <a:lvl9pPr lvl="8" algn="r" rtl="0">
              <a:buNone/>
              <a:defRPr sz="8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a:spLocks noGrp="1"/>
          </p:cNvSpPr>
          <p:nvPr>
            <p:ph type="ctrTitle"/>
          </p:nvPr>
        </p:nvSpPr>
        <p:spPr>
          <a:xfrm>
            <a:off x="0" y="934175"/>
            <a:ext cx="8297100" cy="157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a:solidFill>
                  <a:srgbClr val="434343"/>
                </a:solidFill>
                <a:latin typeface="Montserrat SemiBold"/>
                <a:ea typeface="Montserrat SemiBold"/>
                <a:cs typeface="Montserrat SemiBold"/>
                <a:sym typeface="Montserrat SemiBold"/>
              </a:rPr>
              <a:t>San Ramon Valley </a:t>
            </a:r>
            <a:endParaRPr sz="4400">
              <a:solidFill>
                <a:srgbClr val="434343"/>
              </a:solidFill>
              <a:latin typeface="Montserrat SemiBold"/>
              <a:ea typeface="Montserrat SemiBold"/>
              <a:cs typeface="Montserrat SemiBold"/>
              <a:sym typeface="Montserrat SemiBold"/>
            </a:endParaRPr>
          </a:p>
          <a:p>
            <a:pPr marL="0" lvl="0" indent="0" algn="l" rtl="0">
              <a:spcBef>
                <a:spcPts val="0"/>
              </a:spcBef>
              <a:spcAft>
                <a:spcPts val="0"/>
              </a:spcAft>
              <a:buNone/>
            </a:pPr>
            <a:r>
              <a:rPr lang="en" sz="4400">
                <a:solidFill>
                  <a:srgbClr val="434343"/>
                </a:solidFill>
                <a:latin typeface="Montserrat SemiBold"/>
                <a:ea typeface="Montserrat SemiBold"/>
                <a:cs typeface="Montserrat SemiBold"/>
                <a:sym typeface="Montserrat SemiBold"/>
              </a:rPr>
              <a:t>Unified School District</a:t>
            </a:r>
            <a:endParaRPr sz="4400">
              <a:solidFill>
                <a:srgbClr val="434343"/>
              </a:solidFill>
              <a:latin typeface="Montserrat SemiBold"/>
              <a:ea typeface="Montserrat SemiBold"/>
              <a:cs typeface="Montserrat SemiBold"/>
              <a:sym typeface="Montserrat SemiBold"/>
            </a:endParaRPr>
          </a:p>
        </p:txBody>
      </p:sp>
      <p:sp>
        <p:nvSpPr>
          <p:cNvPr id="100" name="Google Shape;100;p25"/>
          <p:cNvSpPr txBox="1">
            <a:spLocks noGrp="1"/>
          </p:cNvSpPr>
          <p:nvPr>
            <p:ph type="subTitle" idx="1"/>
          </p:nvPr>
        </p:nvSpPr>
        <p:spPr>
          <a:xfrm>
            <a:off x="0" y="2834550"/>
            <a:ext cx="8520600" cy="111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6D9EEB"/>
                </a:solidFill>
                <a:latin typeface="Montserrat"/>
                <a:ea typeface="Montserrat"/>
                <a:cs typeface="Montserrat"/>
                <a:sym typeface="Montserrat"/>
              </a:rPr>
              <a:t>Remote Learning and Reopening Update</a:t>
            </a:r>
            <a:endParaRPr b="1">
              <a:solidFill>
                <a:srgbClr val="6D9EEB"/>
              </a:solidFill>
              <a:latin typeface="Montserrat"/>
              <a:ea typeface="Montserrat"/>
              <a:cs typeface="Montserrat"/>
              <a:sym typeface="Montserrat"/>
            </a:endParaRPr>
          </a:p>
          <a:p>
            <a:pPr marL="0" lvl="0" indent="0" algn="l" rtl="0">
              <a:spcBef>
                <a:spcPts val="0"/>
              </a:spcBef>
              <a:spcAft>
                <a:spcPts val="0"/>
              </a:spcAft>
              <a:buNone/>
            </a:pPr>
            <a:r>
              <a:rPr lang="en" b="1">
                <a:solidFill>
                  <a:srgbClr val="6D9EEB"/>
                </a:solidFill>
                <a:latin typeface="Montserrat"/>
                <a:ea typeface="Montserrat"/>
                <a:cs typeface="Montserrat"/>
                <a:sym typeface="Montserrat"/>
              </a:rPr>
              <a:t>September 29, 2020</a:t>
            </a:r>
            <a:endParaRPr b="1">
              <a:solidFill>
                <a:srgbClr val="6D9EEB"/>
              </a:solidFill>
              <a:latin typeface="Montserrat"/>
              <a:ea typeface="Montserrat"/>
              <a:cs typeface="Montserrat"/>
              <a:sym typeface="Montserrat"/>
            </a:endParaRPr>
          </a:p>
        </p:txBody>
      </p:sp>
      <p:cxnSp>
        <p:nvCxnSpPr>
          <p:cNvPr id="101" name="Google Shape;101;p25"/>
          <p:cNvCxnSpPr/>
          <p:nvPr/>
        </p:nvCxnSpPr>
        <p:spPr>
          <a:xfrm>
            <a:off x="0" y="2671413"/>
            <a:ext cx="8297100" cy="900"/>
          </a:xfrm>
          <a:prstGeom prst="straightConnector1">
            <a:avLst/>
          </a:prstGeom>
          <a:noFill/>
          <a:ln w="38100" cap="flat" cmpd="sng">
            <a:solidFill>
              <a:srgbClr val="6D9EEB"/>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4"/>
          <p:cNvSpPr/>
          <p:nvPr/>
        </p:nvSpPr>
        <p:spPr>
          <a:xfrm>
            <a:off x="0" y="125636"/>
            <a:ext cx="5943600" cy="497100"/>
          </a:xfrm>
          <a:prstGeom prst="rect">
            <a:avLst/>
          </a:prstGeom>
          <a:solidFill>
            <a:srgbClr val="6D9EEB"/>
          </a:solidFill>
          <a:ln>
            <a:noFill/>
          </a:ln>
        </p:spPr>
        <p:txBody>
          <a:bodyPr spcFirstLastPara="1" wrap="square" lIns="75575" tIns="75575" rIns="75575" bIns="75575" anchor="ctr" anchorCtr="0">
            <a:noAutofit/>
          </a:bodyPr>
          <a:lstStyle/>
          <a:p>
            <a:pPr marL="0" lvl="0" indent="0" algn="l" rtl="0">
              <a:spcBef>
                <a:spcPts val="0"/>
              </a:spcBef>
              <a:spcAft>
                <a:spcPts val="0"/>
              </a:spcAft>
              <a:buNone/>
            </a:pPr>
            <a:r>
              <a:rPr lang="en" sz="1800">
                <a:solidFill>
                  <a:srgbClr val="FFFFFF"/>
                </a:solidFill>
              </a:rPr>
              <a:t>Grades 1-5 Elementary Full Remote Bell Schedules</a:t>
            </a:r>
            <a:endParaRPr sz="1800">
              <a:solidFill>
                <a:srgbClr val="FFFFFF"/>
              </a:solidFill>
            </a:endParaRPr>
          </a:p>
        </p:txBody>
      </p:sp>
      <p:graphicFrame>
        <p:nvGraphicFramePr>
          <p:cNvPr id="167" name="Google Shape;167;p34"/>
          <p:cNvGraphicFramePr/>
          <p:nvPr/>
        </p:nvGraphicFramePr>
        <p:xfrm>
          <a:off x="294261" y="809442"/>
          <a:ext cx="3000000" cy="3000000"/>
        </p:xfrm>
        <a:graphic>
          <a:graphicData uri="http://schemas.openxmlformats.org/drawingml/2006/table">
            <a:tbl>
              <a:tblPr>
                <a:noFill/>
                <a:tableStyleId>{D476B4A8-D15B-4A51-8F19-FD43DFEC0305}</a:tableStyleId>
              </a:tblPr>
              <a:tblGrid>
                <a:gridCol w="1016725">
                  <a:extLst>
                    <a:ext uri="{9D8B030D-6E8A-4147-A177-3AD203B41FA5}">
                      <a16:colId xmlns:a16="http://schemas.microsoft.com/office/drawing/2014/main" val="20000"/>
                    </a:ext>
                  </a:extLst>
                </a:gridCol>
                <a:gridCol w="802925">
                  <a:extLst>
                    <a:ext uri="{9D8B030D-6E8A-4147-A177-3AD203B41FA5}">
                      <a16:colId xmlns:a16="http://schemas.microsoft.com/office/drawing/2014/main" val="20001"/>
                    </a:ext>
                  </a:extLst>
                </a:gridCol>
                <a:gridCol w="1782050">
                  <a:extLst>
                    <a:ext uri="{9D8B030D-6E8A-4147-A177-3AD203B41FA5}">
                      <a16:colId xmlns:a16="http://schemas.microsoft.com/office/drawing/2014/main" val="20002"/>
                    </a:ext>
                  </a:extLst>
                </a:gridCol>
              </a:tblGrid>
              <a:tr h="245375">
                <a:tc gridSpan="3">
                  <a:txBody>
                    <a:bodyPr/>
                    <a:lstStyle/>
                    <a:p>
                      <a:pPr marL="0" lvl="0" indent="0" algn="ctr" rtl="0">
                        <a:lnSpc>
                          <a:spcPct val="115000"/>
                        </a:lnSpc>
                        <a:spcBef>
                          <a:spcPts val="0"/>
                        </a:spcBef>
                        <a:spcAft>
                          <a:spcPts val="0"/>
                        </a:spcAft>
                        <a:buNone/>
                      </a:pPr>
                      <a:r>
                        <a:rPr lang="en" sz="1200">
                          <a:solidFill>
                            <a:srgbClr val="FFFFFF"/>
                          </a:solidFill>
                          <a:latin typeface="Calibri"/>
                          <a:ea typeface="Calibri"/>
                          <a:cs typeface="Calibri"/>
                          <a:sym typeface="Calibri"/>
                        </a:rPr>
                        <a:t>Monday Common Learning Schedule</a:t>
                      </a:r>
                      <a:endParaRPr sz="1200">
                        <a:solidFill>
                          <a:srgbClr val="FFFFFF"/>
                        </a:solidFill>
                        <a:latin typeface="Calibri"/>
                        <a:ea typeface="Calibri"/>
                        <a:cs typeface="Calibri"/>
                        <a:sym typeface="Calibri"/>
                      </a:endParaRPr>
                    </a:p>
                  </a:txBody>
                  <a:tcPr marL="28600" marR="28600" marT="19050" marB="19050" anchor="b">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6D9EE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2825">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Time</a:t>
                      </a:r>
                      <a:endParaRPr sz="1100" b="1">
                        <a:latin typeface="Calibri"/>
                        <a:ea typeface="Calibri"/>
                        <a:cs typeface="Calibri"/>
                        <a:sym typeface="Calibri"/>
                      </a:endParaRPr>
                    </a:p>
                  </a:txBody>
                  <a:tcPr marL="28600" marR="28600" marT="19050" marB="19050" anchor="b">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Minutes</a:t>
                      </a:r>
                      <a:endParaRPr sz="1100" b="1">
                        <a:latin typeface="Calibri"/>
                        <a:ea typeface="Calibri"/>
                        <a:cs typeface="Calibri"/>
                        <a:sym typeface="Calibri"/>
                      </a:endParaRPr>
                    </a:p>
                  </a:txBody>
                  <a:tcPr marL="28600" marR="28600" marT="19050" marB="19050" anchor="b">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Period Schedule</a:t>
                      </a:r>
                      <a:endParaRPr sz="1100" b="1">
                        <a:latin typeface="Calibri"/>
                        <a:ea typeface="Calibri"/>
                        <a:cs typeface="Calibri"/>
                        <a:sym typeface="Calibri"/>
                      </a:endParaRPr>
                    </a:p>
                  </a:txBody>
                  <a:tcPr marL="28600" marR="28600" marT="19050" marB="19050" anchor="b">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extLst>
                  <a:ext uri="{0D108BD9-81ED-4DB2-BD59-A6C34878D82A}">
                    <a16:rowId xmlns:a16="http://schemas.microsoft.com/office/drawing/2014/main" val="10001"/>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8:05 - 8:15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Morning Meeting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2"/>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8:15 - 9:05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50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Learning **</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3"/>
                  </a:ext>
                </a:extLst>
              </a:tr>
              <a:tr h="2277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9:05 - 9:55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50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solidFill>
                            <a:schemeClr val="dk1"/>
                          </a:solidFill>
                          <a:latin typeface="Calibri"/>
                          <a:ea typeface="Calibri"/>
                          <a:cs typeface="Calibri"/>
                          <a:sym typeface="Calibri"/>
                        </a:rPr>
                        <a:t>Learning **</a:t>
                      </a:r>
                      <a:endParaRPr sz="900"/>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4"/>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9:55 - 10:10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Break</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10:10 - 11:00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50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Learning **</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6"/>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11:00 - 11:30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30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 sz="800">
                          <a:latin typeface="Calibri"/>
                          <a:ea typeface="Calibri"/>
                          <a:cs typeface="Calibri"/>
                          <a:sym typeface="Calibri"/>
                        </a:rPr>
                        <a:t>Lunch</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71300">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11:30 - 12:30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60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Student Support*</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4A7D6"/>
                    </a:solidFill>
                  </a:tcPr>
                </a:tc>
                <a:extLst>
                  <a:ext uri="{0D108BD9-81ED-4DB2-BD59-A6C34878D82A}">
                    <a16:rowId xmlns:a16="http://schemas.microsoft.com/office/drawing/2014/main" val="10008"/>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12:30 - 2:25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gridSpan="2">
                  <a:txBody>
                    <a:bodyPr/>
                    <a:lstStyle/>
                    <a:p>
                      <a:pPr marL="0" lvl="0" indent="0" algn="ctr" rtl="0">
                        <a:lnSpc>
                          <a:spcPct val="115000"/>
                        </a:lnSpc>
                        <a:spcBef>
                          <a:spcPts val="0"/>
                        </a:spcBef>
                        <a:spcAft>
                          <a:spcPts val="0"/>
                        </a:spcAft>
                        <a:buNone/>
                      </a:pPr>
                      <a:r>
                        <a:rPr lang="en" sz="800">
                          <a:solidFill>
                            <a:schemeClr val="dk1"/>
                          </a:solidFill>
                          <a:latin typeface="Calibri"/>
                          <a:ea typeface="Calibri"/>
                          <a:cs typeface="Calibri"/>
                          <a:sym typeface="Calibri"/>
                        </a:rPr>
                        <a:t>Teacher Professional Development &amp; Collaboration</a:t>
                      </a:r>
                      <a:endParaRPr sz="900">
                        <a:latin typeface="Calibri"/>
                        <a:ea typeface="Calibri"/>
                        <a:cs typeface="Calibri"/>
                        <a:sym typeface="Calibri"/>
                      </a:endParaRPr>
                    </a:p>
                  </a:txBody>
                  <a:tcPr marL="28600" marR="28600" marT="19050" marB="1905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CE5CD"/>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aphicFrame>
        <p:nvGraphicFramePr>
          <p:cNvPr id="168" name="Google Shape;168;p34"/>
          <p:cNvGraphicFramePr/>
          <p:nvPr/>
        </p:nvGraphicFramePr>
        <p:xfrm>
          <a:off x="4152568" y="809438"/>
          <a:ext cx="3000000" cy="3000000"/>
        </p:xfrm>
        <a:graphic>
          <a:graphicData uri="http://schemas.openxmlformats.org/drawingml/2006/table">
            <a:tbl>
              <a:tblPr>
                <a:noFill/>
                <a:tableStyleId>{D476B4A8-D15B-4A51-8F19-FD43DFEC0305}</a:tableStyleId>
              </a:tblPr>
              <a:tblGrid>
                <a:gridCol w="805900">
                  <a:extLst>
                    <a:ext uri="{9D8B030D-6E8A-4147-A177-3AD203B41FA5}">
                      <a16:colId xmlns:a16="http://schemas.microsoft.com/office/drawing/2014/main" val="20000"/>
                    </a:ext>
                  </a:extLst>
                </a:gridCol>
                <a:gridCol w="575325">
                  <a:extLst>
                    <a:ext uri="{9D8B030D-6E8A-4147-A177-3AD203B41FA5}">
                      <a16:colId xmlns:a16="http://schemas.microsoft.com/office/drawing/2014/main" val="20001"/>
                    </a:ext>
                  </a:extLst>
                </a:gridCol>
                <a:gridCol w="690625">
                  <a:extLst>
                    <a:ext uri="{9D8B030D-6E8A-4147-A177-3AD203B41FA5}">
                      <a16:colId xmlns:a16="http://schemas.microsoft.com/office/drawing/2014/main" val="20002"/>
                    </a:ext>
                  </a:extLst>
                </a:gridCol>
                <a:gridCol w="818825">
                  <a:extLst>
                    <a:ext uri="{9D8B030D-6E8A-4147-A177-3AD203B41FA5}">
                      <a16:colId xmlns:a16="http://schemas.microsoft.com/office/drawing/2014/main" val="20003"/>
                    </a:ext>
                  </a:extLst>
                </a:gridCol>
                <a:gridCol w="776525">
                  <a:extLst>
                    <a:ext uri="{9D8B030D-6E8A-4147-A177-3AD203B41FA5}">
                      <a16:colId xmlns:a16="http://schemas.microsoft.com/office/drawing/2014/main" val="20004"/>
                    </a:ext>
                  </a:extLst>
                </a:gridCol>
                <a:gridCol w="966875">
                  <a:extLst>
                    <a:ext uri="{9D8B030D-6E8A-4147-A177-3AD203B41FA5}">
                      <a16:colId xmlns:a16="http://schemas.microsoft.com/office/drawing/2014/main" val="20005"/>
                    </a:ext>
                  </a:extLst>
                </a:gridCol>
              </a:tblGrid>
              <a:tr h="161050">
                <a:tc gridSpan="6">
                  <a:txBody>
                    <a:bodyPr/>
                    <a:lstStyle/>
                    <a:p>
                      <a:pPr marL="0" lvl="0" indent="0" algn="l" rtl="0">
                        <a:lnSpc>
                          <a:spcPct val="115000"/>
                        </a:lnSpc>
                        <a:spcBef>
                          <a:spcPts val="0"/>
                        </a:spcBef>
                        <a:spcAft>
                          <a:spcPts val="0"/>
                        </a:spcAft>
                        <a:buNone/>
                      </a:pPr>
                      <a:endParaRPr sz="300" b="1">
                        <a:solidFill>
                          <a:srgbClr val="FFFFFF"/>
                        </a:solidFill>
                        <a:latin typeface="Calibri"/>
                        <a:ea typeface="Calibri"/>
                        <a:cs typeface="Calibri"/>
                        <a:sym typeface="Calibri"/>
                      </a:endParaRPr>
                    </a:p>
                    <a:p>
                      <a:pPr marL="0" lvl="0" indent="0" algn="ctr" rtl="0">
                        <a:lnSpc>
                          <a:spcPct val="115000"/>
                        </a:lnSpc>
                        <a:spcBef>
                          <a:spcPts val="0"/>
                        </a:spcBef>
                        <a:spcAft>
                          <a:spcPts val="0"/>
                        </a:spcAft>
                        <a:buNone/>
                      </a:pPr>
                      <a:r>
                        <a:rPr lang="en" sz="1200">
                          <a:solidFill>
                            <a:srgbClr val="FFFFFF"/>
                          </a:solidFill>
                          <a:latin typeface="Calibri"/>
                          <a:ea typeface="Calibri"/>
                          <a:cs typeface="Calibri"/>
                          <a:sym typeface="Calibri"/>
                        </a:rPr>
                        <a:t>Regular Schedule Tuesday-Friday</a:t>
                      </a:r>
                      <a:endParaRPr sz="700"/>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6D9E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1375">
                <a:tc>
                  <a:txBody>
                    <a:bodyPr/>
                    <a:lstStyle/>
                    <a:p>
                      <a:pPr marL="0" lvl="0" indent="0" algn="ctr" rtl="0">
                        <a:lnSpc>
                          <a:spcPct val="115000"/>
                        </a:lnSpc>
                        <a:spcBef>
                          <a:spcPts val="0"/>
                        </a:spcBef>
                        <a:spcAft>
                          <a:spcPts val="0"/>
                        </a:spcAft>
                        <a:buNone/>
                      </a:pPr>
                      <a:r>
                        <a:rPr lang="en" sz="800" b="1">
                          <a:solidFill>
                            <a:schemeClr val="dk1"/>
                          </a:solidFill>
                          <a:latin typeface="Calibri"/>
                          <a:ea typeface="Calibri"/>
                          <a:cs typeface="Calibri"/>
                          <a:sym typeface="Calibri"/>
                        </a:rPr>
                        <a:t>Time</a:t>
                      </a:r>
                      <a:endParaRPr sz="900"/>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b="1">
                          <a:latin typeface="Calibri"/>
                          <a:ea typeface="Calibri"/>
                          <a:cs typeface="Calibri"/>
                          <a:sym typeface="Calibri"/>
                        </a:rPr>
                        <a:t>Minutes</a:t>
                      </a:r>
                      <a:endParaRPr sz="800" b="1">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latin typeface="Calibri"/>
                          <a:ea typeface="Calibri"/>
                          <a:cs typeface="Calibri"/>
                          <a:sym typeface="Calibri"/>
                        </a:rPr>
                        <a:t>Tuesday</a:t>
                      </a:r>
                      <a:endParaRPr sz="800" b="1">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 sz="800" b="1">
                          <a:latin typeface="Calibri"/>
                          <a:ea typeface="Calibri"/>
                          <a:cs typeface="Calibri"/>
                          <a:sym typeface="Calibri"/>
                        </a:rPr>
                        <a:t>Wednesday</a:t>
                      </a:r>
                      <a:endParaRPr sz="800" b="1">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 sz="800" b="1">
                          <a:latin typeface="Calibri"/>
                          <a:ea typeface="Calibri"/>
                          <a:cs typeface="Calibri"/>
                          <a:sym typeface="Calibri"/>
                        </a:rPr>
                        <a:t>Thursday</a:t>
                      </a:r>
                      <a:endParaRPr sz="800" b="1">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 sz="800" b="1">
                          <a:latin typeface="Calibri"/>
                          <a:ea typeface="Calibri"/>
                          <a:cs typeface="Calibri"/>
                          <a:sym typeface="Calibri"/>
                        </a:rPr>
                        <a:t>Friday</a:t>
                      </a:r>
                      <a:endParaRPr sz="800" b="1">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A4C2F4"/>
                    </a:solidFill>
                  </a:tcPr>
                </a:tc>
                <a:extLst>
                  <a:ext uri="{0D108BD9-81ED-4DB2-BD59-A6C34878D82A}">
                    <a16:rowId xmlns:a16="http://schemas.microsoft.com/office/drawing/2014/main" val="10001"/>
                  </a:ext>
                </a:extLst>
              </a:tr>
              <a:tr h="2810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8:05 - 8:15</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700"/>
                        <a:t>10</a:t>
                      </a:r>
                      <a:endParaRPr sz="700"/>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 sz="800">
                          <a:latin typeface="Calibri"/>
                          <a:ea typeface="Calibri"/>
                          <a:cs typeface="Calibri"/>
                          <a:sym typeface="Calibri"/>
                        </a:rPr>
                        <a:t>Morning Meeting</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tc>
                  <a:txBody>
                    <a:bodyPr/>
                    <a:lstStyle/>
                    <a:p>
                      <a:pPr marL="0" lvl="0" indent="0" algn="ctr" rtl="0">
                        <a:lnSpc>
                          <a:spcPct val="90000"/>
                        </a:lnSpc>
                        <a:spcBef>
                          <a:spcPts val="0"/>
                        </a:spcBef>
                        <a:spcAft>
                          <a:spcPts val="0"/>
                        </a:spcAft>
                        <a:buNone/>
                      </a:pPr>
                      <a:r>
                        <a:rPr lang="en" sz="800">
                          <a:latin typeface="Calibri"/>
                          <a:ea typeface="Calibri"/>
                          <a:cs typeface="Calibri"/>
                          <a:sym typeface="Calibri"/>
                        </a:rPr>
                        <a:t>Morning Meeting</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tc>
                  <a:txBody>
                    <a:bodyPr/>
                    <a:lstStyle/>
                    <a:p>
                      <a:pPr marL="0" lvl="0" indent="0" algn="ctr" rtl="0">
                        <a:lnSpc>
                          <a:spcPct val="90000"/>
                        </a:lnSpc>
                        <a:spcBef>
                          <a:spcPts val="0"/>
                        </a:spcBef>
                        <a:spcAft>
                          <a:spcPts val="0"/>
                        </a:spcAft>
                        <a:buNone/>
                      </a:pPr>
                      <a:r>
                        <a:rPr lang="en" sz="800">
                          <a:latin typeface="Calibri"/>
                          <a:ea typeface="Calibri"/>
                          <a:cs typeface="Calibri"/>
                          <a:sym typeface="Calibri"/>
                        </a:rPr>
                        <a:t>Morning Meeting</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tc>
                  <a:txBody>
                    <a:bodyPr/>
                    <a:lstStyle/>
                    <a:p>
                      <a:pPr marL="0" lvl="0" indent="0" algn="ctr" rtl="0">
                        <a:lnSpc>
                          <a:spcPct val="90000"/>
                        </a:lnSpc>
                        <a:spcBef>
                          <a:spcPts val="0"/>
                        </a:spcBef>
                        <a:spcAft>
                          <a:spcPts val="0"/>
                        </a:spcAft>
                        <a:buNone/>
                      </a:pPr>
                      <a:r>
                        <a:rPr lang="en" sz="800">
                          <a:latin typeface="Calibri"/>
                          <a:ea typeface="Calibri"/>
                          <a:cs typeface="Calibri"/>
                          <a:sym typeface="Calibri"/>
                        </a:rPr>
                        <a:t>Morning Meeting</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2"/>
                  </a:ext>
                </a:extLst>
              </a:tr>
              <a:tr h="215850">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8:15 - 9:05</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50</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tcPr>
                </a:tc>
                <a:tc>
                  <a:txBody>
                    <a:bodyPr/>
                    <a:lstStyle/>
                    <a:p>
                      <a:pPr marL="0" lvl="0" indent="0" algn="ctr" rtl="0">
                        <a:spcBef>
                          <a:spcPts val="0"/>
                        </a:spcBef>
                        <a:spcAft>
                          <a:spcPts val="0"/>
                        </a:spcAft>
                        <a:buNone/>
                      </a:pPr>
                      <a:r>
                        <a:rPr lang="en" sz="700"/>
                        <a:t>Learning**</a:t>
                      </a:r>
                      <a:endParaRPr sz="700"/>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700"/>
                        <a:t>Learning**</a:t>
                      </a:r>
                      <a:endParaRPr sz="700"/>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700"/>
                        <a:t>Learning**</a:t>
                      </a:r>
                      <a:endParaRPr sz="700"/>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700"/>
                        <a:t>Learning**</a:t>
                      </a:r>
                      <a:endParaRPr sz="700"/>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3"/>
                  </a:ext>
                </a:extLst>
              </a:tr>
              <a:tr h="249750">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9:05 - 9:55</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50</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tcPr>
                </a:tc>
                <a:tc>
                  <a:txBody>
                    <a:bodyPr/>
                    <a:lstStyle/>
                    <a:p>
                      <a:pPr marL="0" lvl="0" indent="0" algn="ctr" rtl="0">
                        <a:spcBef>
                          <a:spcPts val="0"/>
                        </a:spcBef>
                        <a:spcAft>
                          <a:spcPts val="0"/>
                        </a:spcAft>
                        <a:buNone/>
                      </a:pPr>
                      <a:r>
                        <a:rPr lang="en" sz="700"/>
                        <a:t>Learning**</a:t>
                      </a:r>
                      <a:endParaRPr sz="700"/>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700"/>
                        <a:t>Learning**</a:t>
                      </a:r>
                      <a:endParaRPr sz="700"/>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700"/>
                        <a:t>Learning**</a:t>
                      </a:r>
                      <a:endParaRPr sz="700"/>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700"/>
                        <a:t>Learning**</a:t>
                      </a:r>
                      <a:endParaRPr sz="700"/>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4"/>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9:55 - 10:10</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15</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tcPr>
                </a:tc>
                <a:tc gridSpan="4">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Break</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10:10 - 11:00</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50</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tcPr>
                </a:tc>
                <a:tc>
                  <a:txBody>
                    <a:bodyPr/>
                    <a:lstStyle/>
                    <a:p>
                      <a:pPr marL="0" lvl="0" indent="0" algn="ctr" rtl="0">
                        <a:spcBef>
                          <a:spcPts val="0"/>
                        </a:spcBef>
                        <a:spcAft>
                          <a:spcPts val="0"/>
                        </a:spcAft>
                        <a:buNone/>
                      </a:pPr>
                      <a:r>
                        <a:rPr lang="en" sz="700"/>
                        <a:t>Learning**</a:t>
                      </a:r>
                      <a:endParaRPr sz="700"/>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700"/>
                        <a:t>Learning**</a:t>
                      </a:r>
                      <a:endParaRPr sz="700"/>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700"/>
                        <a:t>Learning**</a:t>
                      </a:r>
                      <a:endParaRPr sz="700"/>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700"/>
                        <a:t>Learning**</a:t>
                      </a:r>
                      <a:endParaRPr sz="700"/>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6"/>
                  </a:ext>
                </a:extLst>
              </a:tr>
              <a:tr h="197150">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11:00 - 11:40</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40</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tcPr>
                </a:tc>
                <a:tc gridSpan="4">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Lunch</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2532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11:40 - 12:30</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50</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tcPr>
                </a:tc>
                <a:tc>
                  <a:txBody>
                    <a:bodyPr/>
                    <a:lstStyle/>
                    <a:p>
                      <a:pPr marL="0" lvl="0" indent="0" algn="ctr" rtl="0">
                        <a:spcBef>
                          <a:spcPts val="0"/>
                        </a:spcBef>
                        <a:spcAft>
                          <a:spcPts val="0"/>
                        </a:spcAft>
                        <a:buNone/>
                      </a:pPr>
                      <a:r>
                        <a:rPr lang="en" sz="700"/>
                        <a:t>Learning**</a:t>
                      </a:r>
                      <a:endParaRPr sz="700"/>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700"/>
                        <a:t>Learning**</a:t>
                      </a:r>
                      <a:endParaRPr sz="700"/>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700"/>
                        <a:t>Learning**</a:t>
                      </a:r>
                      <a:endParaRPr sz="700"/>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700"/>
                        <a:t>Learning**</a:t>
                      </a:r>
                      <a:endParaRPr sz="700"/>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8"/>
                  </a:ext>
                </a:extLst>
              </a:tr>
              <a:tr h="284500">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12:30 - 1:20</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50</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tcPr>
                </a:tc>
                <a:tc>
                  <a:txBody>
                    <a:bodyPr/>
                    <a:lstStyle/>
                    <a:p>
                      <a:pPr marL="0" lvl="0" indent="0" algn="ctr" rtl="0">
                        <a:spcBef>
                          <a:spcPts val="0"/>
                        </a:spcBef>
                        <a:spcAft>
                          <a:spcPts val="0"/>
                        </a:spcAft>
                        <a:buNone/>
                      </a:pPr>
                      <a:r>
                        <a:rPr lang="en" sz="700"/>
                        <a:t>Learning**</a:t>
                      </a:r>
                      <a:endParaRPr sz="700"/>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700"/>
                        <a:t>Learning**</a:t>
                      </a:r>
                      <a:endParaRPr sz="700"/>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700"/>
                        <a:t>Learning**</a:t>
                      </a:r>
                      <a:endParaRPr sz="700"/>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700"/>
                        <a:t>Learning**</a:t>
                      </a:r>
                      <a:endParaRPr sz="700"/>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9"/>
                  </a:ext>
                </a:extLst>
              </a:tr>
              <a:tr h="204600">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1:20 - 2:10</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50</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tcPr>
                </a:tc>
                <a:tc>
                  <a:txBody>
                    <a:bodyPr/>
                    <a:lstStyle/>
                    <a:p>
                      <a:pPr marL="0" lvl="0" indent="0" algn="ctr" rtl="0">
                        <a:spcBef>
                          <a:spcPts val="0"/>
                        </a:spcBef>
                        <a:spcAft>
                          <a:spcPts val="0"/>
                        </a:spcAft>
                        <a:buNone/>
                      </a:pPr>
                      <a:r>
                        <a:rPr lang="en" sz="700"/>
                        <a:t>Learning**</a:t>
                      </a:r>
                      <a:endParaRPr sz="700"/>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700"/>
                        <a:t>Learning**</a:t>
                      </a:r>
                      <a:endParaRPr sz="700"/>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700"/>
                        <a:t>Learning**</a:t>
                      </a:r>
                      <a:endParaRPr sz="700"/>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700"/>
                        <a:t>Learning**</a:t>
                      </a:r>
                      <a:endParaRPr sz="700"/>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10"/>
                  </a:ext>
                </a:extLst>
              </a:tr>
              <a:tr h="2564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2:10 - 2:25</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15</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tcPr>
                </a:tc>
                <a:tc>
                  <a:txBody>
                    <a:bodyPr/>
                    <a:lstStyle/>
                    <a:p>
                      <a:pPr marL="0" lvl="0" indent="0" algn="ctr" rtl="0">
                        <a:spcBef>
                          <a:spcPts val="0"/>
                        </a:spcBef>
                        <a:spcAft>
                          <a:spcPts val="0"/>
                        </a:spcAft>
                        <a:buNone/>
                      </a:pPr>
                      <a:r>
                        <a:rPr lang="en" sz="800">
                          <a:latin typeface="Calibri"/>
                          <a:ea typeface="Calibri"/>
                          <a:cs typeface="Calibri"/>
                          <a:sym typeface="Calibri"/>
                        </a:rPr>
                        <a:t>Student Support*</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B4A7D6"/>
                    </a:solidFill>
                  </a:tcPr>
                </a:tc>
                <a:tc>
                  <a:txBody>
                    <a:bodyPr/>
                    <a:lstStyle/>
                    <a:p>
                      <a:pPr marL="0" lvl="0" indent="0" algn="ctr" rtl="0">
                        <a:spcBef>
                          <a:spcPts val="0"/>
                        </a:spcBef>
                        <a:spcAft>
                          <a:spcPts val="0"/>
                        </a:spcAft>
                        <a:buNone/>
                      </a:pPr>
                      <a:r>
                        <a:rPr lang="en" sz="800">
                          <a:latin typeface="Calibri"/>
                          <a:ea typeface="Calibri"/>
                          <a:cs typeface="Calibri"/>
                          <a:sym typeface="Calibri"/>
                        </a:rPr>
                        <a:t>Student Support*</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B4A7D6"/>
                    </a:solidFill>
                  </a:tcPr>
                </a:tc>
                <a:tc>
                  <a:txBody>
                    <a:bodyPr/>
                    <a:lstStyle/>
                    <a:p>
                      <a:pPr marL="0" lvl="0" indent="0" algn="ctr" rtl="0">
                        <a:spcBef>
                          <a:spcPts val="0"/>
                        </a:spcBef>
                        <a:spcAft>
                          <a:spcPts val="0"/>
                        </a:spcAft>
                        <a:buNone/>
                      </a:pPr>
                      <a:r>
                        <a:rPr lang="en" sz="800">
                          <a:latin typeface="Calibri"/>
                          <a:ea typeface="Calibri"/>
                          <a:cs typeface="Calibri"/>
                          <a:sym typeface="Calibri"/>
                        </a:rPr>
                        <a:t>Student Support*</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B4A7D6"/>
                    </a:solidFill>
                  </a:tcPr>
                </a:tc>
                <a:tc>
                  <a:txBody>
                    <a:bodyPr/>
                    <a:lstStyle/>
                    <a:p>
                      <a:pPr marL="0" lvl="0" indent="0" algn="ctr" rtl="0">
                        <a:spcBef>
                          <a:spcPts val="0"/>
                        </a:spcBef>
                        <a:spcAft>
                          <a:spcPts val="0"/>
                        </a:spcAft>
                        <a:buNone/>
                      </a:pPr>
                      <a:r>
                        <a:rPr lang="en" sz="800">
                          <a:latin typeface="Calibri"/>
                          <a:ea typeface="Calibri"/>
                          <a:cs typeface="Calibri"/>
                          <a:sym typeface="Calibri"/>
                        </a:rPr>
                        <a:t>Student Support*</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B4A7D6"/>
                    </a:solidFill>
                  </a:tcPr>
                </a:tc>
                <a:extLst>
                  <a:ext uri="{0D108BD9-81ED-4DB2-BD59-A6C34878D82A}">
                    <a16:rowId xmlns:a16="http://schemas.microsoft.com/office/drawing/2014/main" val="10011"/>
                  </a:ext>
                </a:extLst>
              </a:tr>
            </a:tbl>
          </a:graphicData>
        </a:graphic>
      </p:graphicFrame>
      <p:sp>
        <p:nvSpPr>
          <p:cNvPr id="169" name="Google Shape;169;p34"/>
          <p:cNvSpPr txBox="1"/>
          <p:nvPr/>
        </p:nvSpPr>
        <p:spPr>
          <a:xfrm>
            <a:off x="294273" y="3405425"/>
            <a:ext cx="3756900" cy="1322100"/>
          </a:xfrm>
          <a:prstGeom prst="rect">
            <a:avLst/>
          </a:prstGeom>
          <a:noFill/>
          <a:ln>
            <a:noFill/>
          </a:ln>
        </p:spPr>
        <p:txBody>
          <a:bodyPr spcFirstLastPara="1" wrap="square" lIns="75575" tIns="75575" rIns="75575" bIns="75575" anchor="t" anchorCtr="0">
            <a:noAutofit/>
          </a:bodyPr>
          <a:lstStyle/>
          <a:p>
            <a:pPr marL="0" lvl="0" indent="0" algn="ctr" rtl="0">
              <a:spcBef>
                <a:spcPts val="0"/>
              </a:spcBef>
              <a:spcAft>
                <a:spcPts val="0"/>
              </a:spcAft>
              <a:buNone/>
            </a:pPr>
            <a:r>
              <a:rPr lang="en" sz="1200" b="1">
                <a:latin typeface="Calibri"/>
                <a:ea typeface="Calibri"/>
                <a:cs typeface="Calibri"/>
                <a:sym typeface="Calibri"/>
              </a:rPr>
              <a:t>Additional Dates for Common Learning Schedule</a:t>
            </a:r>
            <a:endParaRPr sz="1200" b="1">
              <a:latin typeface="Calibri"/>
              <a:ea typeface="Calibri"/>
              <a:cs typeface="Calibri"/>
              <a:sym typeface="Calibri"/>
            </a:endParaRPr>
          </a:p>
          <a:p>
            <a:pPr marL="0" lvl="0" indent="381000" algn="l" rtl="0">
              <a:spcBef>
                <a:spcPts val="0"/>
              </a:spcBef>
              <a:spcAft>
                <a:spcPts val="0"/>
              </a:spcAft>
              <a:buNone/>
            </a:pPr>
            <a:r>
              <a:rPr lang="en" sz="1200">
                <a:latin typeface="Calibri"/>
                <a:ea typeface="Calibri"/>
                <a:cs typeface="Calibri"/>
                <a:sym typeface="Calibri"/>
              </a:rPr>
              <a:t>August 13, 14, 18, 19, 20, 21 </a:t>
            </a:r>
            <a:endParaRPr sz="1200">
              <a:latin typeface="Calibri"/>
              <a:ea typeface="Calibri"/>
              <a:cs typeface="Calibri"/>
              <a:sym typeface="Calibri"/>
            </a:endParaRPr>
          </a:p>
          <a:p>
            <a:pPr marL="0" lvl="0" indent="381000" algn="l" rtl="0">
              <a:spcBef>
                <a:spcPts val="0"/>
              </a:spcBef>
              <a:spcAft>
                <a:spcPts val="0"/>
              </a:spcAft>
              <a:buNone/>
            </a:pPr>
            <a:r>
              <a:rPr lang="en" sz="1200">
                <a:latin typeface="Calibri"/>
                <a:ea typeface="Calibri"/>
                <a:cs typeface="Calibri"/>
                <a:sym typeface="Calibri"/>
              </a:rPr>
              <a:t>September 15 </a:t>
            </a:r>
            <a:endParaRPr sz="1200">
              <a:latin typeface="Calibri"/>
              <a:ea typeface="Calibri"/>
              <a:cs typeface="Calibri"/>
              <a:sym typeface="Calibri"/>
            </a:endParaRPr>
          </a:p>
          <a:p>
            <a:pPr marL="0" lvl="0" indent="381000" algn="l" rtl="0">
              <a:spcBef>
                <a:spcPts val="0"/>
              </a:spcBef>
              <a:spcAft>
                <a:spcPts val="0"/>
              </a:spcAft>
              <a:buNone/>
            </a:pPr>
            <a:r>
              <a:rPr lang="en" sz="1200">
                <a:latin typeface="Calibri"/>
                <a:ea typeface="Calibri"/>
                <a:cs typeface="Calibri"/>
                <a:sym typeface="Calibri"/>
              </a:rPr>
              <a:t>October 6, 7, 8, 9</a:t>
            </a:r>
            <a:endParaRPr sz="1200">
              <a:latin typeface="Calibri"/>
              <a:ea typeface="Calibri"/>
              <a:cs typeface="Calibri"/>
              <a:sym typeface="Calibri"/>
            </a:endParaRPr>
          </a:p>
          <a:p>
            <a:pPr marL="0" lvl="0" indent="381000" algn="l" rtl="0">
              <a:spcBef>
                <a:spcPts val="0"/>
              </a:spcBef>
              <a:spcAft>
                <a:spcPts val="0"/>
              </a:spcAft>
              <a:buNone/>
            </a:pPr>
            <a:r>
              <a:rPr lang="en" sz="1200">
                <a:latin typeface="Calibri"/>
                <a:ea typeface="Calibri"/>
                <a:cs typeface="Calibri"/>
                <a:sym typeface="Calibri"/>
              </a:rPr>
              <a:t>January 26</a:t>
            </a:r>
            <a:endParaRPr sz="1200">
              <a:latin typeface="Calibri"/>
              <a:ea typeface="Calibri"/>
              <a:cs typeface="Calibri"/>
              <a:sym typeface="Calibri"/>
            </a:endParaRPr>
          </a:p>
          <a:p>
            <a:pPr marL="0" lvl="0" indent="381000" algn="l" rtl="0">
              <a:spcBef>
                <a:spcPts val="0"/>
              </a:spcBef>
              <a:spcAft>
                <a:spcPts val="0"/>
              </a:spcAft>
              <a:buNone/>
            </a:pPr>
            <a:r>
              <a:rPr lang="en" sz="1200">
                <a:latin typeface="Calibri"/>
                <a:ea typeface="Calibri"/>
                <a:cs typeface="Calibri"/>
                <a:sym typeface="Calibri"/>
              </a:rPr>
              <a:t>March 10, 11, 12, 23</a:t>
            </a:r>
            <a:endParaRPr sz="1200">
              <a:latin typeface="Calibri"/>
              <a:ea typeface="Calibri"/>
              <a:cs typeface="Calibri"/>
              <a:sym typeface="Calibri"/>
            </a:endParaRPr>
          </a:p>
          <a:p>
            <a:pPr marL="0" lvl="0" indent="381000" algn="l" rtl="0">
              <a:spcBef>
                <a:spcPts val="0"/>
              </a:spcBef>
              <a:spcAft>
                <a:spcPts val="0"/>
              </a:spcAft>
              <a:buNone/>
            </a:pPr>
            <a:r>
              <a:rPr lang="en" sz="1200">
                <a:latin typeface="Calibri"/>
                <a:ea typeface="Calibri"/>
                <a:cs typeface="Calibri"/>
                <a:sym typeface="Calibri"/>
              </a:rPr>
              <a:t>June 3</a:t>
            </a:r>
            <a:endParaRPr sz="1200">
              <a:latin typeface="Calibri"/>
              <a:ea typeface="Calibri"/>
              <a:cs typeface="Calibri"/>
              <a:sym typeface="Calibri"/>
            </a:endParaRPr>
          </a:p>
        </p:txBody>
      </p:sp>
      <p:sp>
        <p:nvSpPr>
          <p:cNvPr id="170" name="Google Shape;170;p34"/>
          <p:cNvSpPr txBox="1"/>
          <p:nvPr/>
        </p:nvSpPr>
        <p:spPr>
          <a:xfrm>
            <a:off x="4572000" y="3808326"/>
            <a:ext cx="4103700" cy="1265700"/>
          </a:xfrm>
          <a:prstGeom prst="rect">
            <a:avLst/>
          </a:prstGeom>
          <a:noFill/>
          <a:ln>
            <a:noFill/>
          </a:ln>
        </p:spPr>
        <p:txBody>
          <a:bodyPr spcFirstLastPara="1" wrap="square" lIns="75575" tIns="75575" rIns="75575" bIns="75575" anchor="t" anchorCtr="0">
            <a:noAutofit/>
          </a:bodyPr>
          <a:lstStyle/>
          <a:p>
            <a:pPr marL="0" lvl="0" indent="0" algn="l" rtl="0">
              <a:spcBef>
                <a:spcPts val="0"/>
              </a:spcBef>
              <a:spcAft>
                <a:spcPts val="0"/>
              </a:spcAft>
              <a:buNone/>
            </a:pPr>
            <a:r>
              <a:rPr lang="en" sz="1100">
                <a:latin typeface="Calibri"/>
                <a:ea typeface="Calibri"/>
                <a:cs typeface="Calibri"/>
                <a:sym typeface="Calibri"/>
              </a:rPr>
              <a:t>*Student Support may consist of teacher access, parent conferences, tutorials, office hours, and small group learning. </a:t>
            </a:r>
            <a:r>
              <a:rPr lang="en" sz="1100">
                <a:solidFill>
                  <a:schemeClr val="dk1"/>
                </a:solidFill>
                <a:latin typeface="Calibri"/>
                <a:ea typeface="Calibri"/>
                <a:cs typeface="Calibri"/>
                <a:sym typeface="Calibri"/>
              </a:rPr>
              <a:t>No whole group instruction will occur during this time.</a:t>
            </a:r>
            <a:endParaRPr sz="1100">
              <a:latin typeface="Calibri"/>
              <a:ea typeface="Calibri"/>
              <a:cs typeface="Calibri"/>
              <a:sym typeface="Calibri"/>
            </a:endParaRPr>
          </a:p>
          <a:p>
            <a:pPr marL="0" lvl="0" indent="0" algn="l" rtl="0">
              <a:spcBef>
                <a:spcPts val="0"/>
              </a:spcBef>
              <a:spcAft>
                <a:spcPts val="0"/>
              </a:spcAft>
              <a:buNone/>
            </a:pPr>
            <a:endParaRPr sz="700">
              <a:latin typeface="Calibri"/>
              <a:ea typeface="Calibri"/>
              <a:cs typeface="Calibri"/>
              <a:sym typeface="Calibri"/>
            </a:endParaRPr>
          </a:p>
          <a:p>
            <a:pPr marL="0" lvl="0" indent="0" algn="l" rtl="0">
              <a:spcBef>
                <a:spcPts val="0"/>
              </a:spcBef>
              <a:spcAft>
                <a:spcPts val="0"/>
              </a:spcAft>
              <a:buNone/>
            </a:pPr>
            <a:r>
              <a:rPr lang="en" sz="1100">
                <a:latin typeface="Calibri"/>
                <a:ea typeface="Calibri"/>
                <a:cs typeface="Calibri"/>
                <a:sym typeface="Calibri"/>
              </a:rPr>
              <a:t>**Learning:  Each block may include a combination of direct instruction, collaborative work, small-group support, and independent learning. Independent learning is defined as the time students spend outside the remote learning classroom completing assigned activities.  </a:t>
            </a:r>
            <a:endParaRPr sz="11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5"/>
          <p:cNvSpPr txBox="1">
            <a:spLocks noGrp="1"/>
          </p:cNvSpPr>
          <p:nvPr>
            <p:ph type="title"/>
          </p:nvPr>
        </p:nvSpPr>
        <p:spPr>
          <a:xfrm>
            <a:off x="0" y="222175"/>
            <a:ext cx="7923000" cy="91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D9EEB"/>
                </a:solidFill>
                <a:latin typeface="Montserrat SemiBold"/>
                <a:ea typeface="Montserrat SemiBold"/>
                <a:cs typeface="Montserrat SemiBold"/>
                <a:sym typeface="Montserrat SemiBold"/>
              </a:rPr>
              <a:t>Remote Revised Bell Schedules:  Middle School </a:t>
            </a:r>
            <a:endParaRPr>
              <a:solidFill>
                <a:srgbClr val="6D9EEB"/>
              </a:solidFill>
              <a:latin typeface="Montserrat SemiBold"/>
              <a:ea typeface="Montserrat SemiBold"/>
              <a:cs typeface="Montserrat SemiBold"/>
              <a:sym typeface="Montserrat SemiBold"/>
            </a:endParaRPr>
          </a:p>
          <a:p>
            <a:pPr marL="0" lvl="0" indent="0" algn="l" rtl="0">
              <a:spcBef>
                <a:spcPts val="0"/>
              </a:spcBef>
              <a:spcAft>
                <a:spcPts val="0"/>
              </a:spcAft>
              <a:buNone/>
            </a:pPr>
            <a:endParaRPr/>
          </a:p>
        </p:txBody>
      </p:sp>
      <p:sp>
        <p:nvSpPr>
          <p:cNvPr id="176" name="Google Shape;176;p35"/>
          <p:cNvSpPr txBox="1">
            <a:spLocks noGrp="1"/>
          </p:cNvSpPr>
          <p:nvPr>
            <p:ph type="body" idx="1"/>
          </p:nvPr>
        </p:nvSpPr>
        <p:spPr>
          <a:xfrm>
            <a:off x="311700" y="1969950"/>
            <a:ext cx="8520600" cy="1328400"/>
          </a:xfrm>
          <a:prstGeom prst="rect">
            <a:avLst/>
          </a:prstGeom>
        </p:spPr>
        <p:txBody>
          <a:bodyPr spcFirstLastPara="1" wrap="square" lIns="91425" tIns="91425" rIns="91425" bIns="91425" anchor="t" anchorCtr="0">
            <a:noAutofit/>
          </a:bodyPr>
          <a:lstStyle/>
          <a:p>
            <a:pPr marL="457200" lvl="0" indent="-349250" algn="l" rtl="0">
              <a:lnSpc>
                <a:spcPct val="150000"/>
              </a:lnSpc>
              <a:spcBef>
                <a:spcPts val="0"/>
              </a:spcBef>
              <a:spcAft>
                <a:spcPts val="0"/>
              </a:spcAft>
              <a:buClr>
                <a:srgbClr val="000000"/>
              </a:buClr>
              <a:buSzPts val="1900"/>
              <a:buFont typeface="Montserrat"/>
              <a:buChar char="➢"/>
            </a:pPr>
            <a:r>
              <a:rPr lang="en" sz="1900" b="1">
                <a:solidFill>
                  <a:srgbClr val="000000"/>
                </a:solidFill>
                <a:latin typeface="Montserrat"/>
                <a:ea typeface="Montserrat"/>
                <a:cs typeface="Montserrat"/>
                <a:sym typeface="Montserrat"/>
              </a:rPr>
              <a:t>Lunch aligned with Elementary and High Schools</a:t>
            </a:r>
            <a:endParaRPr sz="1900" b="1">
              <a:solidFill>
                <a:srgbClr val="000000"/>
              </a:solidFill>
              <a:latin typeface="Montserrat"/>
              <a:ea typeface="Montserrat"/>
              <a:cs typeface="Montserrat"/>
              <a:sym typeface="Montserrat"/>
            </a:endParaRPr>
          </a:p>
          <a:p>
            <a:pPr marL="457200" lvl="0" indent="-349250" algn="l" rtl="0">
              <a:lnSpc>
                <a:spcPct val="150000"/>
              </a:lnSpc>
              <a:spcBef>
                <a:spcPts val="0"/>
              </a:spcBef>
              <a:spcAft>
                <a:spcPts val="0"/>
              </a:spcAft>
              <a:buClr>
                <a:srgbClr val="000000"/>
              </a:buClr>
              <a:buSzPts val="1900"/>
              <a:buFont typeface="Montserrat"/>
              <a:buChar char="➢"/>
            </a:pPr>
            <a:r>
              <a:rPr lang="en" sz="1900" b="1">
                <a:solidFill>
                  <a:srgbClr val="000000"/>
                </a:solidFill>
                <a:latin typeface="Montserrat"/>
                <a:ea typeface="Montserrat"/>
                <a:cs typeface="Montserrat"/>
                <a:sym typeface="Montserrat"/>
              </a:rPr>
              <a:t>Lunch is earlier in the day </a:t>
            </a:r>
            <a:endParaRPr sz="1900" b="1">
              <a:solidFill>
                <a:srgbClr val="000000"/>
              </a:solidFill>
              <a:latin typeface="Montserrat"/>
              <a:ea typeface="Montserrat"/>
              <a:cs typeface="Montserrat"/>
              <a:sym typeface="Montserrat"/>
            </a:endParaRPr>
          </a:p>
          <a:p>
            <a:pPr marL="457200" lvl="0" indent="-349250" algn="l" rtl="0">
              <a:lnSpc>
                <a:spcPct val="150000"/>
              </a:lnSpc>
              <a:spcBef>
                <a:spcPts val="0"/>
              </a:spcBef>
              <a:spcAft>
                <a:spcPts val="0"/>
              </a:spcAft>
              <a:buClr>
                <a:srgbClr val="000000"/>
              </a:buClr>
              <a:buSzPts val="1900"/>
              <a:buFont typeface="Montserrat"/>
              <a:buChar char="➢"/>
            </a:pPr>
            <a:r>
              <a:rPr lang="en" sz="1900" b="1">
                <a:solidFill>
                  <a:srgbClr val="000000"/>
                </a:solidFill>
                <a:latin typeface="Montserrat"/>
                <a:ea typeface="Montserrat"/>
                <a:cs typeface="Montserrat"/>
                <a:sym typeface="Montserrat"/>
              </a:rPr>
              <a:t>Start time - 8:20 a.m., which supports aligned lunches</a:t>
            </a:r>
            <a:endParaRPr sz="1900" b="1">
              <a:solidFill>
                <a:srgbClr val="000000"/>
              </a:solidFill>
              <a:latin typeface="Montserrat"/>
              <a:ea typeface="Montserrat"/>
              <a:cs typeface="Montserrat"/>
              <a:sym typeface="Montserrat"/>
            </a:endParaRPr>
          </a:p>
        </p:txBody>
      </p:sp>
      <p:cxnSp>
        <p:nvCxnSpPr>
          <p:cNvPr id="177" name="Google Shape;177;p35"/>
          <p:cNvCxnSpPr/>
          <p:nvPr/>
        </p:nvCxnSpPr>
        <p:spPr>
          <a:xfrm rot="10800000" flipH="1">
            <a:off x="0" y="1363975"/>
            <a:ext cx="8234700" cy="5400"/>
          </a:xfrm>
          <a:prstGeom prst="straightConnector1">
            <a:avLst/>
          </a:prstGeom>
          <a:noFill/>
          <a:ln w="38100" cap="flat" cmpd="sng">
            <a:solidFill>
              <a:srgbClr val="6D9EEB"/>
            </a:solidFill>
            <a:prstDash val="solid"/>
            <a:round/>
            <a:headEnd type="none" w="med" len="med"/>
            <a:tailEnd type="none" w="med" len="med"/>
          </a:ln>
        </p:spPr>
      </p:cxnSp>
      <p:sp>
        <p:nvSpPr>
          <p:cNvPr id="178" name="Google Shape;178;p35"/>
          <p:cNvSpPr txBox="1"/>
          <p:nvPr/>
        </p:nvSpPr>
        <p:spPr>
          <a:xfrm>
            <a:off x="613200" y="3898925"/>
            <a:ext cx="7309800" cy="428100"/>
          </a:xfrm>
          <a:prstGeom prst="rect">
            <a:avLst/>
          </a:prstGeom>
          <a:solidFill>
            <a:srgbClr val="6D9EEB"/>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EFEFEF"/>
                </a:solidFill>
                <a:latin typeface="Montserrat"/>
                <a:ea typeface="Montserrat"/>
                <a:cs typeface="Montserrat"/>
                <a:sym typeface="Montserrat"/>
              </a:rPr>
              <a:t>All Remote Learning schedule changes take effect on </a:t>
            </a:r>
            <a:r>
              <a:rPr lang="en" b="1">
                <a:solidFill>
                  <a:srgbClr val="EFEFEF"/>
                </a:solidFill>
                <a:latin typeface="Montserrat"/>
                <a:ea typeface="Montserrat"/>
                <a:cs typeface="Montserrat"/>
                <a:sym typeface="Montserrat"/>
              </a:rPr>
              <a:t>Monday October 12</a:t>
            </a:r>
            <a:endParaRPr b="1">
              <a:solidFill>
                <a:srgbClr val="EFEFEF"/>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graphicFrame>
        <p:nvGraphicFramePr>
          <p:cNvPr id="183" name="Google Shape;183;p36"/>
          <p:cNvGraphicFramePr/>
          <p:nvPr/>
        </p:nvGraphicFramePr>
        <p:xfrm>
          <a:off x="316420" y="743001"/>
          <a:ext cx="3000000" cy="3000000"/>
        </p:xfrm>
        <a:graphic>
          <a:graphicData uri="http://schemas.openxmlformats.org/drawingml/2006/table">
            <a:tbl>
              <a:tblPr>
                <a:noFill/>
                <a:tableStyleId>{D476B4A8-D15B-4A51-8F19-FD43DFEC0305}</a:tableStyleId>
              </a:tblPr>
              <a:tblGrid>
                <a:gridCol w="1021575">
                  <a:extLst>
                    <a:ext uri="{9D8B030D-6E8A-4147-A177-3AD203B41FA5}">
                      <a16:colId xmlns:a16="http://schemas.microsoft.com/office/drawing/2014/main" val="20000"/>
                    </a:ext>
                  </a:extLst>
                </a:gridCol>
                <a:gridCol w="806750">
                  <a:extLst>
                    <a:ext uri="{9D8B030D-6E8A-4147-A177-3AD203B41FA5}">
                      <a16:colId xmlns:a16="http://schemas.microsoft.com/office/drawing/2014/main" val="20001"/>
                    </a:ext>
                  </a:extLst>
                </a:gridCol>
                <a:gridCol w="1790525">
                  <a:extLst>
                    <a:ext uri="{9D8B030D-6E8A-4147-A177-3AD203B41FA5}">
                      <a16:colId xmlns:a16="http://schemas.microsoft.com/office/drawing/2014/main" val="20002"/>
                    </a:ext>
                  </a:extLst>
                </a:gridCol>
              </a:tblGrid>
              <a:tr h="242125">
                <a:tc gridSpan="3">
                  <a:txBody>
                    <a:bodyPr/>
                    <a:lstStyle/>
                    <a:p>
                      <a:pPr marL="0" lvl="0" indent="0" algn="ctr" rtl="0">
                        <a:lnSpc>
                          <a:spcPct val="115000"/>
                        </a:lnSpc>
                        <a:spcBef>
                          <a:spcPts val="0"/>
                        </a:spcBef>
                        <a:spcAft>
                          <a:spcPts val="0"/>
                        </a:spcAft>
                        <a:buNone/>
                      </a:pPr>
                      <a:r>
                        <a:rPr lang="en" sz="1200">
                          <a:solidFill>
                            <a:schemeClr val="lt1"/>
                          </a:solidFill>
                          <a:latin typeface="Calibri"/>
                          <a:ea typeface="Calibri"/>
                          <a:cs typeface="Calibri"/>
                          <a:sym typeface="Calibri"/>
                        </a:rPr>
                        <a:t>Monday Common Learning Schedule*</a:t>
                      </a:r>
                      <a:endParaRPr sz="1200">
                        <a:solidFill>
                          <a:srgbClr val="FFFFFF"/>
                        </a:solidFill>
                        <a:latin typeface="Calibri"/>
                        <a:ea typeface="Calibri"/>
                        <a:cs typeface="Calibri"/>
                        <a:sym typeface="Calibri"/>
                      </a:endParaRPr>
                    </a:p>
                  </a:txBody>
                  <a:tcPr marL="28600" marR="28600" marT="19050" marB="19050" anchor="b">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6D9EE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2200">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Time</a:t>
                      </a:r>
                      <a:endParaRPr sz="1100" b="1">
                        <a:latin typeface="Calibri"/>
                        <a:ea typeface="Calibri"/>
                        <a:cs typeface="Calibri"/>
                        <a:sym typeface="Calibri"/>
                      </a:endParaRPr>
                    </a:p>
                  </a:txBody>
                  <a:tcPr marL="28600" marR="28600" marT="19050" marB="19050" anchor="b">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Minutes</a:t>
                      </a:r>
                      <a:endParaRPr sz="1100" b="1">
                        <a:latin typeface="Calibri"/>
                        <a:ea typeface="Calibri"/>
                        <a:cs typeface="Calibri"/>
                        <a:sym typeface="Calibri"/>
                      </a:endParaRPr>
                    </a:p>
                  </a:txBody>
                  <a:tcPr marL="28600" marR="28600" marT="19050" marB="19050" anchor="b">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Period Schedule</a:t>
                      </a:r>
                      <a:endParaRPr sz="1100" b="1">
                        <a:latin typeface="Calibri"/>
                        <a:ea typeface="Calibri"/>
                        <a:cs typeface="Calibri"/>
                        <a:sym typeface="Calibri"/>
                      </a:endParaRPr>
                    </a:p>
                  </a:txBody>
                  <a:tcPr marL="28600" marR="28600" marT="19050" marB="19050" anchor="b">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extLst>
                  <a:ext uri="{0D108BD9-81ED-4DB2-BD59-A6C34878D82A}">
                    <a16:rowId xmlns:a16="http://schemas.microsoft.com/office/drawing/2014/main" val="10001"/>
                  </a:ext>
                </a:extLst>
              </a:tr>
              <a:tr h="20882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8:20 - 8:55</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35</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Period 1</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2"/>
                  </a:ext>
                </a:extLst>
              </a:tr>
              <a:tr h="20882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8:55 - 9:00</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5</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Passing</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0882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9:00 - 9:35</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35</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Period 2</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4"/>
                  </a:ext>
                </a:extLst>
              </a:tr>
              <a:tr h="20882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9:35 - 9:40</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5</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Passing</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0882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9:40 - 10:15</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35</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Period 3</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6"/>
                  </a:ext>
                </a:extLst>
              </a:tr>
              <a:tr h="20882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10:15 - 10:25</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10</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Brunch/Passing</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0882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10:25 - 11:00</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35</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Period 4</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8"/>
                  </a:ext>
                </a:extLst>
              </a:tr>
              <a:tr h="20882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11:00 - 11:05</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5</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Passing</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20882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11:05 - 11:40</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35</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Period 5</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10"/>
                  </a:ext>
                </a:extLst>
              </a:tr>
              <a:tr h="20882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11:40 - 12:10</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30</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Lunch</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20882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12:10 - 12:15</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5</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Passing</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r h="20882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12:15 - 12:50</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35</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Period 6</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13"/>
                  </a:ext>
                </a:extLst>
              </a:tr>
              <a:tr h="20882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12:50 - 12:55</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5</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Passing</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extLst>
                  <a:ext uri="{0D108BD9-81ED-4DB2-BD59-A6C34878D82A}">
                    <a16:rowId xmlns:a16="http://schemas.microsoft.com/office/drawing/2014/main" val="10014"/>
                  </a:ext>
                </a:extLst>
              </a:tr>
              <a:tr h="198700">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12:55 - 1:30</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35</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Period 7</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15"/>
                  </a:ext>
                </a:extLst>
              </a:tr>
              <a:tr h="33937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1:30 - 2:50</a:t>
                      </a:r>
                      <a:endParaRPr sz="9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gridSpan="2">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Teacher Professional Development &amp; </a:t>
                      </a:r>
                      <a:endParaRPr sz="800">
                        <a:latin typeface="Calibri"/>
                        <a:ea typeface="Calibri"/>
                        <a:cs typeface="Calibri"/>
                        <a:sym typeface="Calibri"/>
                      </a:endParaRPr>
                    </a:p>
                    <a:p>
                      <a:pPr marL="0" lvl="0" indent="0" algn="ctr" rtl="0">
                        <a:lnSpc>
                          <a:spcPct val="115000"/>
                        </a:lnSpc>
                        <a:spcBef>
                          <a:spcPts val="0"/>
                        </a:spcBef>
                        <a:spcAft>
                          <a:spcPts val="0"/>
                        </a:spcAft>
                        <a:buNone/>
                      </a:pPr>
                      <a:r>
                        <a:rPr lang="en" sz="800">
                          <a:latin typeface="Calibri"/>
                          <a:ea typeface="Calibri"/>
                          <a:cs typeface="Calibri"/>
                          <a:sym typeface="Calibri"/>
                        </a:rPr>
                        <a:t>Grade Level Collaboration</a:t>
                      </a:r>
                      <a:endParaRPr sz="800">
                        <a:latin typeface="Calibri"/>
                        <a:ea typeface="Calibri"/>
                        <a:cs typeface="Calibri"/>
                        <a:sym typeface="Calibri"/>
                      </a:endParaRPr>
                    </a:p>
                  </a:txBody>
                  <a:tcPr marL="28600" marR="28600" marT="19050" marB="19050">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CE5CD"/>
                    </a:solidFill>
                  </a:tcPr>
                </a:tc>
                <a:tc hMerge="1">
                  <a:txBody>
                    <a:bodyPr/>
                    <a:lstStyle/>
                    <a:p>
                      <a:endParaRPr lang="en-US"/>
                    </a:p>
                  </a:txBody>
                  <a:tcPr/>
                </a:tc>
                <a:extLst>
                  <a:ext uri="{0D108BD9-81ED-4DB2-BD59-A6C34878D82A}">
                    <a16:rowId xmlns:a16="http://schemas.microsoft.com/office/drawing/2014/main" val="10016"/>
                  </a:ext>
                </a:extLst>
              </a:tr>
            </a:tbl>
          </a:graphicData>
        </a:graphic>
      </p:graphicFrame>
      <p:graphicFrame>
        <p:nvGraphicFramePr>
          <p:cNvPr id="184" name="Google Shape;184;p36"/>
          <p:cNvGraphicFramePr/>
          <p:nvPr/>
        </p:nvGraphicFramePr>
        <p:xfrm>
          <a:off x="4164136" y="742996"/>
          <a:ext cx="3000000" cy="3000000"/>
        </p:xfrm>
        <a:graphic>
          <a:graphicData uri="http://schemas.openxmlformats.org/drawingml/2006/table">
            <a:tbl>
              <a:tblPr>
                <a:noFill/>
                <a:tableStyleId>{D476B4A8-D15B-4A51-8F19-FD43DFEC0305}</a:tableStyleId>
              </a:tblPr>
              <a:tblGrid>
                <a:gridCol w="805900">
                  <a:extLst>
                    <a:ext uri="{9D8B030D-6E8A-4147-A177-3AD203B41FA5}">
                      <a16:colId xmlns:a16="http://schemas.microsoft.com/office/drawing/2014/main" val="20000"/>
                    </a:ext>
                  </a:extLst>
                </a:gridCol>
                <a:gridCol w="575325">
                  <a:extLst>
                    <a:ext uri="{9D8B030D-6E8A-4147-A177-3AD203B41FA5}">
                      <a16:colId xmlns:a16="http://schemas.microsoft.com/office/drawing/2014/main" val="20001"/>
                    </a:ext>
                  </a:extLst>
                </a:gridCol>
                <a:gridCol w="690625">
                  <a:extLst>
                    <a:ext uri="{9D8B030D-6E8A-4147-A177-3AD203B41FA5}">
                      <a16:colId xmlns:a16="http://schemas.microsoft.com/office/drawing/2014/main" val="20002"/>
                    </a:ext>
                  </a:extLst>
                </a:gridCol>
                <a:gridCol w="818825">
                  <a:extLst>
                    <a:ext uri="{9D8B030D-6E8A-4147-A177-3AD203B41FA5}">
                      <a16:colId xmlns:a16="http://schemas.microsoft.com/office/drawing/2014/main" val="20003"/>
                    </a:ext>
                  </a:extLst>
                </a:gridCol>
                <a:gridCol w="776525">
                  <a:extLst>
                    <a:ext uri="{9D8B030D-6E8A-4147-A177-3AD203B41FA5}">
                      <a16:colId xmlns:a16="http://schemas.microsoft.com/office/drawing/2014/main" val="20004"/>
                    </a:ext>
                  </a:extLst>
                </a:gridCol>
                <a:gridCol w="966875">
                  <a:extLst>
                    <a:ext uri="{9D8B030D-6E8A-4147-A177-3AD203B41FA5}">
                      <a16:colId xmlns:a16="http://schemas.microsoft.com/office/drawing/2014/main" val="20005"/>
                    </a:ext>
                  </a:extLst>
                </a:gridCol>
              </a:tblGrid>
              <a:tr h="309300">
                <a:tc gridSpan="6">
                  <a:txBody>
                    <a:bodyPr/>
                    <a:lstStyle/>
                    <a:p>
                      <a:pPr marL="0" lvl="0" indent="0" algn="l" rtl="0">
                        <a:lnSpc>
                          <a:spcPct val="115000"/>
                        </a:lnSpc>
                        <a:spcBef>
                          <a:spcPts val="0"/>
                        </a:spcBef>
                        <a:spcAft>
                          <a:spcPts val="0"/>
                        </a:spcAft>
                        <a:buNone/>
                      </a:pPr>
                      <a:endParaRPr sz="300" b="1">
                        <a:solidFill>
                          <a:srgbClr val="FFFFFF"/>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700"/>
                        <a:buFont typeface="Arial"/>
                        <a:buNone/>
                      </a:pPr>
                      <a:r>
                        <a:rPr lang="en" sz="1200">
                          <a:solidFill>
                            <a:srgbClr val="FFFFFF"/>
                          </a:solidFill>
                          <a:latin typeface="Calibri"/>
                          <a:ea typeface="Calibri"/>
                          <a:cs typeface="Calibri"/>
                          <a:sym typeface="Calibri"/>
                        </a:rPr>
                        <a:t>Regular Schedule Tuesday-Friday*</a:t>
                      </a:r>
                      <a:endParaRPr sz="700"/>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6D9E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3550">
                <a:tc>
                  <a:txBody>
                    <a:bodyPr/>
                    <a:lstStyle/>
                    <a:p>
                      <a:pPr marL="0" lvl="0" indent="0" algn="ctr" rtl="0">
                        <a:lnSpc>
                          <a:spcPct val="115000"/>
                        </a:lnSpc>
                        <a:spcBef>
                          <a:spcPts val="0"/>
                        </a:spcBef>
                        <a:spcAft>
                          <a:spcPts val="0"/>
                        </a:spcAft>
                        <a:buClr>
                          <a:schemeClr val="dk1"/>
                        </a:buClr>
                        <a:buSzPts val="700"/>
                        <a:buFont typeface="Arial"/>
                        <a:buNone/>
                      </a:pPr>
                      <a:r>
                        <a:rPr lang="en" sz="800" b="1">
                          <a:solidFill>
                            <a:schemeClr val="dk1"/>
                          </a:solidFill>
                          <a:latin typeface="Calibri"/>
                          <a:ea typeface="Calibri"/>
                          <a:cs typeface="Calibri"/>
                          <a:sym typeface="Calibri"/>
                        </a:rPr>
                        <a:t>Time</a:t>
                      </a:r>
                      <a:endParaRPr sz="900"/>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b="1">
                          <a:latin typeface="Calibri"/>
                          <a:ea typeface="Calibri"/>
                          <a:cs typeface="Calibri"/>
                          <a:sym typeface="Calibri"/>
                        </a:rPr>
                        <a:t>Minutes</a:t>
                      </a:r>
                      <a:endParaRPr sz="800" b="1">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latin typeface="Calibri"/>
                          <a:ea typeface="Calibri"/>
                          <a:cs typeface="Calibri"/>
                          <a:sym typeface="Calibri"/>
                        </a:rPr>
                        <a:t>Tuesday</a:t>
                      </a:r>
                      <a:endParaRPr sz="800" b="1">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 sz="800" b="1">
                          <a:latin typeface="Calibri"/>
                          <a:ea typeface="Calibri"/>
                          <a:cs typeface="Calibri"/>
                          <a:sym typeface="Calibri"/>
                        </a:rPr>
                        <a:t>Wednesday</a:t>
                      </a:r>
                      <a:endParaRPr sz="800" b="1">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en" sz="800" b="1">
                          <a:latin typeface="Calibri"/>
                          <a:ea typeface="Calibri"/>
                          <a:cs typeface="Calibri"/>
                          <a:sym typeface="Calibri"/>
                        </a:rPr>
                        <a:t>Thursday</a:t>
                      </a:r>
                      <a:endParaRPr sz="800" b="1">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 sz="800" b="1">
                          <a:latin typeface="Calibri"/>
                          <a:ea typeface="Calibri"/>
                          <a:cs typeface="Calibri"/>
                          <a:sym typeface="Calibri"/>
                        </a:rPr>
                        <a:t>Friday</a:t>
                      </a:r>
                      <a:endParaRPr sz="800" b="1">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1"/>
                  </a:ext>
                </a:extLst>
              </a:tr>
              <a:tr h="326450">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8:20 - 9:35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75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1</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Teacher</a:t>
                      </a:r>
                      <a:endParaRPr sz="800">
                        <a:latin typeface="Calibri"/>
                        <a:ea typeface="Calibri"/>
                        <a:cs typeface="Calibri"/>
                        <a:sym typeface="Calibri"/>
                      </a:endParaRPr>
                    </a:p>
                    <a:p>
                      <a:pPr marL="0" lvl="0" indent="0" algn="ctr" rtl="0">
                        <a:lnSpc>
                          <a:spcPct val="115000"/>
                        </a:lnSpc>
                        <a:spcBef>
                          <a:spcPts val="0"/>
                        </a:spcBef>
                        <a:spcAft>
                          <a:spcPts val="0"/>
                        </a:spcAft>
                        <a:buNone/>
                      </a:pPr>
                      <a:r>
                        <a:rPr lang="en" sz="800">
                          <a:latin typeface="Calibri"/>
                          <a:ea typeface="Calibri"/>
                          <a:cs typeface="Calibri"/>
                          <a:sym typeface="Calibri"/>
                        </a:rPr>
                        <a:t>Collaboration</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CE5CD"/>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1</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Clr>
                          <a:schemeClr val="dk1"/>
                        </a:buClr>
                        <a:buSzPts val="700"/>
                        <a:buFont typeface="Arial"/>
                        <a:buNone/>
                      </a:pPr>
                      <a:r>
                        <a:rPr lang="en" sz="800">
                          <a:solidFill>
                            <a:schemeClr val="dk1"/>
                          </a:solidFill>
                          <a:latin typeface="Calibri"/>
                          <a:ea typeface="Calibri"/>
                          <a:cs typeface="Calibri"/>
                          <a:sym typeface="Calibri"/>
                        </a:rPr>
                        <a:t>As-Needed</a:t>
                      </a:r>
                      <a:endParaRPr sz="800">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700"/>
                        <a:buFont typeface="Arial"/>
                        <a:buNone/>
                      </a:pPr>
                      <a:r>
                        <a:rPr lang="en" sz="800">
                          <a:solidFill>
                            <a:schemeClr val="dk1"/>
                          </a:solidFill>
                          <a:latin typeface="Calibri"/>
                          <a:ea typeface="Calibri"/>
                          <a:cs typeface="Calibri"/>
                          <a:sym typeface="Calibri"/>
                        </a:rPr>
                        <a:t>Student</a:t>
                      </a:r>
                      <a:endParaRPr sz="800">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700"/>
                        <a:buFont typeface="Arial"/>
                        <a:buNone/>
                      </a:pPr>
                      <a:r>
                        <a:rPr lang="en" sz="800">
                          <a:solidFill>
                            <a:schemeClr val="dk1"/>
                          </a:solidFill>
                          <a:latin typeface="Calibri"/>
                          <a:ea typeface="Calibri"/>
                          <a:cs typeface="Calibri"/>
                          <a:sym typeface="Calibri"/>
                        </a:rPr>
                        <a:t>Support***</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CE5CD"/>
                    </a:solidFill>
                  </a:tcPr>
                </a:tc>
                <a:extLst>
                  <a:ext uri="{0D108BD9-81ED-4DB2-BD59-A6C34878D82A}">
                    <a16:rowId xmlns:a16="http://schemas.microsoft.com/office/drawing/2014/main" val="10002"/>
                  </a:ext>
                </a:extLst>
              </a:tr>
              <a:tr h="215850">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9:35 - 9:45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 sz="800">
                          <a:latin typeface="Calibri"/>
                          <a:ea typeface="Calibri"/>
                          <a:cs typeface="Calibri"/>
                          <a:sym typeface="Calibri"/>
                        </a:rPr>
                        <a:t>10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Passing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Passing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Passing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Passing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72450">
                <a:tc>
                  <a:txBody>
                    <a:bodyPr/>
                    <a:lstStyle/>
                    <a:p>
                      <a:pPr marL="0" lvl="0" indent="0" algn="ctr" rtl="0">
                        <a:spcBef>
                          <a:spcPts val="0"/>
                        </a:spcBef>
                        <a:spcAft>
                          <a:spcPts val="0"/>
                        </a:spcAft>
                        <a:buNone/>
                      </a:pPr>
                      <a:r>
                        <a:rPr lang="en" sz="800">
                          <a:latin typeface="Calibri"/>
                          <a:ea typeface="Calibri"/>
                          <a:cs typeface="Calibri"/>
                          <a:sym typeface="Calibri"/>
                        </a:rPr>
                        <a:t>9:45 - 11:00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75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3</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2</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3</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2</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4"/>
                  </a:ext>
                </a:extLst>
              </a:tr>
              <a:tr h="2433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11:00 - 11:40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40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Lunch</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Lunch</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Lunch</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Lunch</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433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11:40 - 12:55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75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4</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4</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6"/>
                  </a:ext>
                </a:extLst>
              </a:tr>
              <a:tr h="22532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12:55 - 1:05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Passing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Passing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Passing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Passing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528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1:05 - 2:20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75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7</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6</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7</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6</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8"/>
                  </a:ext>
                </a:extLst>
              </a:tr>
              <a:tr h="20892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2:20 - 2:50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30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800">
                          <a:latin typeface="Calibri"/>
                          <a:ea typeface="Calibri"/>
                          <a:cs typeface="Calibri"/>
                          <a:sym typeface="Calibri"/>
                        </a:rPr>
                        <a:t>Student Support**</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4A7D6"/>
                    </a:solidFill>
                  </a:tcPr>
                </a:tc>
                <a:tc>
                  <a:txBody>
                    <a:bodyPr/>
                    <a:lstStyle/>
                    <a:p>
                      <a:pPr marL="0" lvl="0" indent="0" algn="ctr" rtl="0">
                        <a:lnSpc>
                          <a:spcPct val="100000"/>
                        </a:lnSpc>
                        <a:spcBef>
                          <a:spcPts val="0"/>
                        </a:spcBef>
                        <a:spcAft>
                          <a:spcPts val="0"/>
                        </a:spcAft>
                        <a:buNone/>
                      </a:pPr>
                      <a:r>
                        <a:rPr lang="en" sz="800">
                          <a:solidFill>
                            <a:schemeClr val="dk1"/>
                          </a:solidFill>
                          <a:latin typeface="Calibri"/>
                          <a:ea typeface="Calibri"/>
                          <a:cs typeface="Calibri"/>
                          <a:sym typeface="Calibri"/>
                        </a:rPr>
                        <a:t>Student Support**</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4A7D6"/>
                    </a:solidFill>
                  </a:tcPr>
                </a:tc>
                <a:tc>
                  <a:txBody>
                    <a:bodyPr/>
                    <a:lstStyle/>
                    <a:p>
                      <a:pPr marL="0" lvl="0" indent="0" algn="ctr" rtl="0">
                        <a:lnSpc>
                          <a:spcPct val="100000"/>
                        </a:lnSpc>
                        <a:spcBef>
                          <a:spcPts val="0"/>
                        </a:spcBef>
                        <a:spcAft>
                          <a:spcPts val="0"/>
                        </a:spcAft>
                        <a:buNone/>
                      </a:pPr>
                      <a:r>
                        <a:rPr lang="en" sz="800">
                          <a:solidFill>
                            <a:schemeClr val="dk1"/>
                          </a:solidFill>
                          <a:latin typeface="Calibri"/>
                          <a:ea typeface="Calibri"/>
                          <a:cs typeface="Calibri"/>
                          <a:sym typeface="Calibri"/>
                        </a:rPr>
                        <a:t>Student Support**</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4A7D6"/>
                    </a:solidFill>
                  </a:tcPr>
                </a:tc>
                <a:tc>
                  <a:txBody>
                    <a:bodyPr/>
                    <a:lstStyle/>
                    <a:p>
                      <a:pPr marL="0" lvl="0" indent="0" algn="ctr" rtl="0">
                        <a:lnSpc>
                          <a:spcPct val="100000"/>
                        </a:lnSpc>
                        <a:spcBef>
                          <a:spcPts val="0"/>
                        </a:spcBef>
                        <a:spcAft>
                          <a:spcPts val="0"/>
                        </a:spcAft>
                        <a:buNone/>
                      </a:pPr>
                      <a:r>
                        <a:rPr lang="en" sz="800">
                          <a:solidFill>
                            <a:schemeClr val="dk1"/>
                          </a:solidFill>
                          <a:latin typeface="Calibri"/>
                          <a:ea typeface="Calibri"/>
                          <a:cs typeface="Calibri"/>
                          <a:sym typeface="Calibri"/>
                        </a:rPr>
                        <a:t>Student Support**</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4A7D6"/>
                    </a:solidFill>
                  </a:tcPr>
                </a:tc>
                <a:extLst>
                  <a:ext uri="{0D108BD9-81ED-4DB2-BD59-A6C34878D82A}">
                    <a16:rowId xmlns:a16="http://schemas.microsoft.com/office/drawing/2014/main" val="10009"/>
                  </a:ext>
                </a:extLst>
              </a:tr>
            </a:tbl>
          </a:graphicData>
        </a:graphic>
      </p:graphicFrame>
      <p:sp>
        <p:nvSpPr>
          <p:cNvPr id="185" name="Google Shape;185;p36"/>
          <p:cNvSpPr/>
          <p:nvPr/>
        </p:nvSpPr>
        <p:spPr>
          <a:xfrm>
            <a:off x="0" y="125636"/>
            <a:ext cx="5943600" cy="497100"/>
          </a:xfrm>
          <a:prstGeom prst="rect">
            <a:avLst/>
          </a:prstGeom>
          <a:solidFill>
            <a:srgbClr val="6D9EEB"/>
          </a:solidFill>
          <a:ln>
            <a:noFill/>
          </a:ln>
        </p:spPr>
        <p:txBody>
          <a:bodyPr spcFirstLastPara="1" wrap="square" lIns="75575" tIns="75575" rIns="75575" bIns="75575" anchor="ctr" anchorCtr="0">
            <a:noAutofit/>
          </a:bodyPr>
          <a:lstStyle/>
          <a:p>
            <a:pPr marL="0" lvl="0" indent="0" algn="l" rtl="0">
              <a:spcBef>
                <a:spcPts val="0"/>
              </a:spcBef>
              <a:spcAft>
                <a:spcPts val="0"/>
              </a:spcAft>
              <a:buNone/>
            </a:pPr>
            <a:r>
              <a:rPr lang="en" sz="1800">
                <a:solidFill>
                  <a:srgbClr val="FFFFFF"/>
                </a:solidFill>
              </a:rPr>
              <a:t>Middle School Full Remote Bell Schedules</a:t>
            </a:r>
            <a:endParaRPr sz="1800">
              <a:solidFill>
                <a:srgbClr val="FFFFFF"/>
              </a:solidFill>
            </a:endParaRPr>
          </a:p>
        </p:txBody>
      </p:sp>
      <p:sp>
        <p:nvSpPr>
          <p:cNvPr id="186" name="Google Shape;186;p36"/>
          <p:cNvSpPr txBox="1"/>
          <p:nvPr/>
        </p:nvSpPr>
        <p:spPr>
          <a:xfrm>
            <a:off x="247450" y="4482898"/>
            <a:ext cx="3756900" cy="584400"/>
          </a:xfrm>
          <a:prstGeom prst="rect">
            <a:avLst/>
          </a:prstGeom>
          <a:noFill/>
          <a:ln>
            <a:noFill/>
          </a:ln>
        </p:spPr>
        <p:txBody>
          <a:bodyPr spcFirstLastPara="1" wrap="square" lIns="75575" tIns="75575" rIns="75575" bIns="75575" anchor="t" anchorCtr="0">
            <a:noAutofit/>
          </a:bodyPr>
          <a:lstStyle/>
          <a:p>
            <a:pPr marL="0" lvl="0" indent="0" algn="ctr" rtl="0">
              <a:spcBef>
                <a:spcPts val="0"/>
              </a:spcBef>
              <a:spcAft>
                <a:spcPts val="0"/>
              </a:spcAft>
              <a:buNone/>
            </a:pPr>
            <a:r>
              <a:rPr lang="en" sz="1400" b="1">
                <a:latin typeface="Calibri"/>
                <a:ea typeface="Calibri"/>
                <a:cs typeface="Calibri"/>
                <a:sym typeface="Calibri"/>
              </a:rPr>
              <a:t>*</a:t>
            </a:r>
            <a:r>
              <a:rPr lang="en" sz="1200" b="1">
                <a:latin typeface="Calibri"/>
                <a:ea typeface="Calibri"/>
                <a:cs typeface="Calibri"/>
                <a:sym typeface="Calibri"/>
              </a:rPr>
              <a:t>Additional Dates for Common Learning Schedule</a:t>
            </a:r>
            <a:endParaRPr sz="1200" b="1">
              <a:latin typeface="Calibri"/>
              <a:ea typeface="Calibri"/>
              <a:cs typeface="Calibri"/>
              <a:sym typeface="Calibri"/>
            </a:endParaRPr>
          </a:p>
          <a:p>
            <a:pPr marL="0" lvl="0" indent="0" algn="ctr" rtl="0">
              <a:spcBef>
                <a:spcPts val="0"/>
              </a:spcBef>
              <a:spcAft>
                <a:spcPts val="0"/>
              </a:spcAft>
              <a:buNone/>
            </a:pPr>
            <a:r>
              <a:rPr lang="en" sz="1200">
                <a:latin typeface="Calibri"/>
                <a:ea typeface="Calibri"/>
                <a:cs typeface="Calibri"/>
                <a:sym typeface="Calibri"/>
              </a:rPr>
              <a:t>Aug. 13, 14 | Sept. 15 | Oct.  6, 7, 8, 9 | Jan. 26   March 10, 11, 12, 23 | June 3</a:t>
            </a:r>
            <a:endParaRPr sz="1200">
              <a:latin typeface="Calibri"/>
              <a:ea typeface="Calibri"/>
              <a:cs typeface="Calibri"/>
              <a:sym typeface="Calibri"/>
            </a:endParaRPr>
          </a:p>
        </p:txBody>
      </p:sp>
      <p:sp>
        <p:nvSpPr>
          <p:cNvPr id="187" name="Google Shape;187;p36"/>
          <p:cNvSpPr txBox="1"/>
          <p:nvPr/>
        </p:nvSpPr>
        <p:spPr>
          <a:xfrm>
            <a:off x="4164075" y="3516863"/>
            <a:ext cx="4634100" cy="1550400"/>
          </a:xfrm>
          <a:prstGeom prst="rect">
            <a:avLst/>
          </a:prstGeom>
          <a:noFill/>
          <a:ln>
            <a:noFill/>
          </a:ln>
        </p:spPr>
        <p:txBody>
          <a:bodyPr spcFirstLastPara="1" wrap="square" lIns="75575" tIns="75575" rIns="75575" bIns="75575" anchor="t" anchorCtr="0">
            <a:noAutofit/>
          </a:bodyPr>
          <a:lstStyle/>
          <a:p>
            <a:pPr marL="0" lvl="0" indent="0" algn="ctr" rtl="0">
              <a:spcBef>
                <a:spcPts val="0"/>
              </a:spcBef>
              <a:spcAft>
                <a:spcPts val="0"/>
              </a:spcAft>
              <a:buClr>
                <a:schemeClr val="dk1"/>
              </a:buClr>
              <a:buSzPts val="900"/>
              <a:buFont typeface="Arial"/>
              <a:buNone/>
            </a:pPr>
            <a:r>
              <a:rPr lang="en" sz="1200" b="1">
                <a:solidFill>
                  <a:schemeClr val="dk1"/>
                </a:solidFill>
                <a:highlight>
                  <a:schemeClr val="lt1"/>
                </a:highlight>
                <a:latin typeface="Calibri"/>
                <a:ea typeface="Calibri"/>
                <a:cs typeface="Calibri"/>
                <a:sym typeface="Calibri"/>
              </a:rPr>
              <a:t>*Additional Dates for Regular Schedule: </a:t>
            </a:r>
            <a:endParaRPr sz="1200" b="1">
              <a:solidFill>
                <a:schemeClr val="dk1"/>
              </a:solidFill>
              <a:highlight>
                <a:schemeClr val="lt1"/>
              </a:highlight>
              <a:latin typeface="Calibri"/>
              <a:ea typeface="Calibri"/>
              <a:cs typeface="Calibri"/>
              <a:sym typeface="Calibri"/>
            </a:endParaRPr>
          </a:p>
          <a:p>
            <a:pPr marL="0" lvl="0" indent="0" algn="ctr" rtl="0">
              <a:spcBef>
                <a:spcPts val="0"/>
              </a:spcBef>
              <a:spcAft>
                <a:spcPts val="0"/>
              </a:spcAft>
              <a:buNone/>
            </a:pPr>
            <a:r>
              <a:rPr lang="en" sz="1200" b="1">
                <a:solidFill>
                  <a:schemeClr val="dk1"/>
                </a:solidFill>
                <a:highlight>
                  <a:schemeClr val="lt1"/>
                </a:highlight>
                <a:latin typeface="Calibri"/>
                <a:ea typeface="Calibri"/>
                <a:cs typeface="Calibri"/>
                <a:sym typeface="Calibri"/>
              </a:rPr>
              <a:t>Sept. 14 (odd day) &amp; Sept. 28 (even day)</a:t>
            </a:r>
            <a:endParaRPr sz="1200" b="1">
              <a:solidFill>
                <a:schemeClr val="dk1"/>
              </a:solidFill>
              <a:highlight>
                <a:srgbClr val="FFFFFF"/>
              </a:highlight>
              <a:latin typeface="Calibri"/>
              <a:ea typeface="Calibri"/>
              <a:cs typeface="Calibri"/>
              <a:sym typeface="Calibri"/>
            </a:endParaRPr>
          </a:p>
          <a:p>
            <a:pPr marL="0" lvl="0" indent="0" algn="ctr" rtl="0">
              <a:spcBef>
                <a:spcPts val="0"/>
              </a:spcBef>
              <a:spcAft>
                <a:spcPts val="0"/>
              </a:spcAft>
              <a:buNone/>
            </a:pPr>
            <a:endParaRPr sz="400" b="1">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400" b="1">
                <a:solidFill>
                  <a:schemeClr val="dk1"/>
                </a:solidFill>
                <a:highlight>
                  <a:srgbClr val="FFFFFF"/>
                </a:highlight>
                <a:latin typeface="Calibri"/>
                <a:ea typeface="Calibri"/>
                <a:cs typeface="Calibri"/>
                <a:sym typeface="Calibri"/>
              </a:rPr>
              <a:t>*</a:t>
            </a:r>
            <a:endParaRPr sz="1000" b="1">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800">
                <a:solidFill>
                  <a:schemeClr val="dk1"/>
                </a:solidFill>
                <a:highlight>
                  <a:srgbClr val="FFFFFF"/>
                </a:highlight>
                <a:latin typeface="Calibri"/>
                <a:ea typeface="Calibri"/>
                <a:cs typeface="Calibri"/>
                <a:sym typeface="Calibri"/>
              </a:rPr>
              <a:t>**Student Support: support period for SEL, parent conferences, intervention, tutorial, make up, study hall, etc. attached to 6th/7th period classes. Roll is taken.              </a:t>
            </a:r>
            <a:endParaRPr sz="8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8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800">
                <a:solidFill>
                  <a:schemeClr val="dk1"/>
                </a:solidFill>
                <a:highlight>
                  <a:srgbClr val="FFFFFF"/>
                </a:highlight>
                <a:latin typeface="Calibri"/>
                <a:ea typeface="Calibri"/>
                <a:cs typeface="Calibri"/>
                <a:sym typeface="Calibri"/>
              </a:rPr>
              <a:t>***As-Needed Student Support will be arranged by the classroom teacher.  It is not a scheduled class and attendance is not mandatory.                  </a:t>
            </a:r>
            <a:endParaRPr sz="800">
              <a:latin typeface="Calibri"/>
              <a:ea typeface="Calibri"/>
              <a:cs typeface="Calibri"/>
              <a:sym typeface="Calibri"/>
            </a:endParaRPr>
          </a:p>
          <a:p>
            <a:pPr marL="0" lvl="0" indent="0" algn="l" rtl="0">
              <a:spcBef>
                <a:spcPts val="0"/>
              </a:spcBef>
              <a:spcAft>
                <a:spcPts val="0"/>
              </a:spcAft>
              <a:buNone/>
            </a:pPr>
            <a:endParaRPr sz="800">
              <a:latin typeface="Calibri"/>
              <a:ea typeface="Calibri"/>
              <a:cs typeface="Calibri"/>
              <a:sym typeface="Calibri"/>
            </a:endParaRPr>
          </a:p>
          <a:p>
            <a:pPr marL="0" lvl="0" indent="0" algn="l" rtl="0">
              <a:spcBef>
                <a:spcPts val="0"/>
              </a:spcBef>
              <a:spcAft>
                <a:spcPts val="0"/>
              </a:spcAft>
              <a:buNone/>
            </a:pPr>
            <a:r>
              <a:rPr lang="en" sz="800">
                <a:solidFill>
                  <a:schemeClr val="dk1"/>
                </a:solidFill>
                <a:highlight>
                  <a:srgbClr val="FFFFFF"/>
                </a:highlight>
                <a:latin typeface="Calibri"/>
                <a:ea typeface="Calibri"/>
                <a:cs typeface="Calibri"/>
                <a:sym typeface="Calibri"/>
              </a:rPr>
              <a:t>Each period is 75 minutes and may include a combination of direct instruction, collaborative work, small-group support, and individual work time with teacher feedback. All students may be assigned independent learning. Independent learning is defined as the time students spend outside the remote learning classroom completing assigned activities.</a:t>
            </a:r>
            <a:endParaRPr sz="8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7"/>
          <p:cNvSpPr txBox="1">
            <a:spLocks noGrp="1"/>
          </p:cNvSpPr>
          <p:nvPr>
            <p:ph type="title"/>
          </p:nvPr>
        </p:nvSpPr>
        <p:spPr>
          <a:xfrm>
            <a:off x="0" y="166625"/>
            <a:ext cx="7347300" cy="95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D9EEB"/>
                </a:solidFill>
                <a:latin typeface="Montserrat SemiBold"/>
                <a:ea typeface="Montserrat SemiBold"/>
                <a:cs typeface="Montserrat SemiBold"/>
                <a:sym typeface="Montserrat SemiBold"/>
              </a:rPr>
              <a:t>Remote Revised Bell Schedules:  High School </a:t>
            </a:r>
            <a:endParaRPr/>
          </a:p>
        </p:txBody>
      </p:sp>
      <p:sp>
        <p:nvSpPr>
          <p:cNvPr id="193" name="Google Shape;193;p37"/>
          <p:cNvSpPr txBox="1">
            <a:spLocks noGrp="1"/>
          </p:cNvSpPr>
          <p:nvPr>
            <p:ph type="body" idx="1"/>
          </p:nvPr>
        </p:nvSpPr>
        <p:spPr>
          <a:xfrm>
            <a:off x="311700" y="1690175"/>
            <a:ext cx="8520600" cy="2526000"/>
          </a:xfrm>
          <a:prstGeom prst="rect">
            <a:avLst/>
          </a:prstGeom>
        </p:spPr>
        <p:txBody>
          <a:bodyPr spcFirstLastPara="1" wrap="square" lIns="91425" tIns="91425" rIns="91425" bIns="91425" anchor="t" anchorCtr="0">
            <a:noAutofit/>
          </a:bodyPr>
          <a:lstStyle/>
          <a:p>
            <a:pPr marL="457200" lvl="0" indent="-336550" algn="l" rtl="0">
              <a:lnSpc>
                <a:spcPct val="150000"/>
              </a:lnSpc>
              <a:spcBef>
                <a:spcPts val="0"/>
              </a:spcBef>
              <a:spcAft>
                <a:spcPts val="0"/>
              </a:spcAft>
              <a:buClr>
                <a:srgbClr val="000000"/>
              </a:buClr>
              <a:buSzPts val="1700"/>
              <a:buFont typeface="Montserrat"/>
              <a:buChar char="➢"/>
            </a:pPr>
            <a:r>
              <a:rPr lang="en" sz="1700" b="1">
                <a:solidFill>
                  <a:srgbClr val="000000"/>
                </a:solidFill>
                <a:latin typeface="Montserrat"/>
                <a:ea typeface="Montserrat"/>
                <a:cs typeface="Montserrat"/>
                <a:sym typeface="Montserrat"/>
              </a:rPr>
              <a:t>Class periods reduced by 5 minutes with no reduction in student support</a:t>
            </a:r>
            <a:endParaRPr sz="1700" b="1">
              <a:solidFill>
                <a:srgbClr val="000000"/>
              </a:solidFill>
              <a:latin typeface="Montserrat"/>
              <a:ea typeface="Montserrat"/>
              <a:cs typeface="Montserrat"/>
              <a:sym typeface="Montserrat"/>
            </a:endParaRPr>
          </a:p>
          <a:p>
            <a:pPr marL="457200" lvl="0" indent="-336550" algn="l" rtl="0">
              <a:lnSpc>
                <a:spcPct val="150000"/>
              </a:lnSpc>
              <a:spcBef>
                <a:spcPts val="0"/>
              </a:spcBef>
              <a:spcAft>
                <a:spcPts val="0"/>
              </a:spcAft>
              <a:buClr>
                <a:srgbClr val="000000"/>
              </a:buClr>
              <a:buSzPts val="1700"/>
              <a:buFont typeface="Montserrat"/>
              <a:buChar char="➢"/>
            </a:pPr>
            <a:r>
              <a:rPr lang="en" sz="1700" b="1">
                <a:solidFill>
                  <a:srgbClr val="000000"/>
                </a:solidFill>
                <a:latin typeface="Montserrat"/>
                <a:ea typeface="Montserrat"/>
                <a:cs typeface="Montserrat"/>
                <a:sym typeface="Montserrat"/>
              </a:rPr>
              <a:t>Passing periods extended to 10 minutes</a:t>
            </a:r>
            <a:endParaRPr sz="1700" b="1">
              <a:solidFill>
                <a:srgbClr val="000000"/>
              </a:solidFill>
              <a:latin typeface="Montserrat"/>
              <a:ea typeface="Montserrat"/>
              <a:cs typeface="Montserrat"/>
              <a:sym typeface="Montserrat"/>
            </a:endParaRPr>
          </a:p>
          <a:p>
            <a:pPr marL="457200" lvl="0" indent="-336550" algn="l" rtl="0">
              <a:lnSpc>
                <a:spcPct val="150000"/>
              </a:lnSpc>
              <a:spcBef>
                <a:spcPts val="0"/>
              </a:spcBef>
              <a:spcAft>
                <a:spcPts val="0"/>
              </a:spcAft>
              <a:buClr>
                <a:srgbClr val="000000"/>
              </a:buClr>
              <a:buSzPts val="1700"/>
              <a:buFont typeface="Montserrat"/>
              <a:buChar char="➢"/>
            </a:pPr>
            <a:r>
              <a:rPr lang="en" sz="1700" b="1">
                <a:solidFill>
                  <a:srgbClr val="000000"/>
                </a:solidFill>
                <a:latin typeface="Montserrat"/>
                <a:ea typeface="Montserrat"/>
                <a:cs typeface="Montserrat"/>
                <a:sym typeface="Montserrat"/>
              </a:rPr>
              <a:t>Lunchtimes aligned with Elementary and Middle Schools </a:t>
            </a:r>
            <a:endParaRPr sz="1700" b="1">
              <a:solidFill>
                <a:srgbClr val="000000"/>
              </a:solidFill>
              <a:latin typeface="Montserrat"/>
              <a:ea typeface="Montserrat"/>
              <a:cs typeface="Montserrat"/>
              <a:sym typeface="Montserrat"/>
            </a:endParaRPr>
          </a:p>
          <a:p>
            <a:pPr marL="457200" lvl="0" indent="-336550" algn="l" rtl="0">
              <a:lnSpc>
                <a:spcPct val="150000"/>
              </a:lnSpc>
              <a:spcBef>
                <a:spcPts val="0"/>
              </a:spcBef>
              <a:spcAft>
                <a:spcPts val="0"/>
              </a:spcAft>
              <a:buClr>
                <a:srgbClr val="000000"/>
              </a:buClr>
              <a:buSzPts val="1700"/>
              <a:buFont typeface="Montserrat"/>
              <a:buChar char="➢"/>
            </a:pPr>
            <a:r>
              <a:rPr lang="en" sz="1700" b="1">
                <a:solidFill>
                  <a:srgbClr val="000000"/>
                </a:solidFill>
                <a:latin typeface="Montserrat"/>
                <a:ea typeface="Montserrat"/>
                <a:cs typeface="Montserrat"/>
                <a:sym typeface="Montserrat"/>
              </a:rPr>
              <a:t>Lunchtime is earlier in the day and extended</a:t>
            </a:r>
            <a:endParaRPr sz="1700" b="1">
              <a:solidFill>
                <a:srgbClr val="000000"/>
              </a:solidFill>
              <a:latin typeface="Montserrat"/>
              <a:ea typeface="Montserrat"/>
              <a:cs typeface="Montserrat"/>
              <a:sym typeface="Montserrat"/>
            </a:endParaRPr>
          </a:p>
          <a:p>
            <a:pPr marL="457200" lvl="0" indent="-336550" algn="l" rtl="0">
              <a:lnSpc>
                <a:spcPct val="150000"/>
              </a:lnSpc>
              <a:spcBef>
                <a:spcPts val="0"/>
              </a:spcBef>
              <a:spcAft>
                <a:spcPts val="0"/>
              </a:spcAft>
              <a:buClr>
                <a:srgbClr val="000000"/>
              </a:buClr>
              <a:buSzPts val="1700"/>
              <a:buFont typeface="Montserrat"/>
              <a:buChar char="➢"/>
            </a:pPr>
            <a:r>
              <a:rPr lang="en" sz="1700" b="1">
                <a:solidFill>
                  <a:srgbClr val="000000"/>
                </a:solidFill>
                <a:latin typeface="Montserrat"/>
                <a:ea typeface="Montserrat"/>
                <a:cs typeface="Montserrat"/>
                <a:sym typeface="Montserrat"/>
              </a:rPr>
              <a:t>A period start time - 8:20 a.m. to help align lunchtimes</a:t>
            </a:r>
            <a:endParaRPr sz="1700" b="1">
              <a:solidFill>
                <a:srgbClr val="000000"/>
              </a:solidFill>
              <a:latin typeface="Montserrat"/>
              <a:ea typeface="Montserrat"/>
              <a:cs typeface="Montserrat"/>
              <a:sym typeface="Montserrat"/>
            </a:endParaRPr>
          </a:p>
        </p:txBody>
      </p:sp>
      <p:cxnSp>
        <p:nvCxnSpPr>
          <p:cNvPr id="194" name="Google Shape;194;p37"/>
          <p:cNvCxnSpPr/>
          <p:nvPr/>
        </p:nvCxnSpPr>
        <p:spPr>
          <a:xfrm rot="10800000" flipH="1">
            <a:off x="0" y="1238825"/>
            <a:ext cx="8234700" cy="5400"/>
          </a:xfrm>
          <a:prstGeom prst="straightConnector1">
            <a:avLst/>
          </a:prstGeom>
          <a:noFill/>
          <a:ln w="38100" cap="flat" cmpd="sng">
            <a:solidFill>
              <a:srgbClr val="6D9EEB"/>
            </a:solidFill>
            <a:prstDash val="solid"/>
            <a:round/>
            <a:headEnd type="none" w="med" len="med"/>
            <a:tailEnd type="none" w="med" len="med"/>
          </a:ln>
        </p:spPr>
      </p:cxnSp>
      <p:sp>
        <p:nvSpPr>
          <p:cNvPr id="195" name="Google Shape;195;p37"/>
          <p:cNvSpPr txBox="1"/>
          <p:nvPr/>
        </p:nvSpPr>
        <p:spPr>
          <a:xfrm>
            <a:off x="613225" y="4216325"/>
            <a:ext cx="7309800" cy="428100"/>
          </a:xfrm>
          <a:prstGeom prst="rect">
            <a:avLst/>
          </a:prstGeom>
          <a:solidFill>
            <a:srgbClr val="6D9EEB"/>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EFEFEF"/>
                </a:solidFill>
                <a:latin typeface="Montserrat"/>
                <a:ea typeface="Montserrat"/>
                <a:cs typeface="Montserrat"/>
                <a:sym typeface="Montserrat"/>
              </a:rPr>
              <a:t>All Remote Learning schedule changes take effect on </a:t>
            </a:r>
            <a:r>
              <a:rPr lang="en" b="1">
                <a:solidFill>
                  <a:srgbClr val="EFEFEF"/>
                </a:solidFill>
                <a:latin typeface="Montserrat"/>
                <a:ea typeface="Montserrat"/>
                <a:cs typeface="Montserrat"/>
                <a:sym typeface="Montserrat"/>
              </a:rPr>
              <a:t>Monday October 12</a:t>
            </a:r>
            <a:endParaRPr b="1">
              <a:solidFill>
                <a:srgbClr val="EFEFEF"/>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8"/>
          <p:cNvSpPr/>
          <p:nvPr/>
        </p:nvSpPr>
        <p:spPr>
          <a:xfrm>
            <a:off x="0" y="125636"/>
            <a:ext cx="5943600" cy="497100"/>
          </a:xfrm>
          <a:prstGeom prst="rect">
            <a:avLst/>
          </a:prstGeom>
          <a:solidFill>
            <a:srgbClr val="6D9EEB"/>
          </a:solidFill>
          <a:ln>
            <a:noFill/>
          </a:ln>
        </p:spPr>
        <p:txBody>
          <a:bodyPr spcFirstLastPara="1" wrap="square" lIns="75575" tIns="75575" rIns="75575" bIns="75575" anchor="ctr" anchorCtr="0">
            <a:noAutofit/>
          </a:bodyPr>
          <a:lstStyle/>
          <a:p>
            <a:pPr marL="0" lvl="0" indent="0" algn="l" rtl="0">
              <a:spcBef>
                <a:spcPts val="0"/>
              </a:spcBef>
              <a:spcAft>
                <a:spcPts val="0"/>
              </a:spcAft>
              <a:buNone/>
            </a:pPr>
            <a:r>
              <a:rPr lang="en" sz="1800">
                <a:solidFill>
                  <a:srgbClr val="FFFFFF"/>
                </a:solidFill>
              </a:rPr>
              <a:t>High School Full Remote Bell Schedules</a:t>
            </a:r>
            <a:endParaRPr sz="1800">
              <a:solidFill>
                <a:srgbClr val="FFFFFF"/>
              </a:solidFill>
            </a:endParaRPr>
          </a:p>
        </p:txBody>
      </p:sp>
      <p:graphicFrame>
        <p:nvGraphicFramePr>
          <p:cNvPr id="201" name="Google Shape;201;p38"/>
          <p:cNvGraphicFramePr/>
          <p:nvPr/>
        </p:nvGraphicFramePr>
        <p:xfrm>
          <a:off x="274068" y="716100"/>
          <a:ext cx="3000000" cy="3000000"/>
        </p:xfrm>
        <a:graphic>
          <a:graphicData uri="http://schemas.openxmlformats.org/drawingml/2006/table">
            <a:tbl>
              <a:tblPr>
                <a:noFill/>
                <a:tableStyleId>{D476B4A8-D15B-4A51-8F19-FD43DFEC0305}</a:tableStyleId>
              </a:tblPr>
              <a:tblGrid>
                <a:gridCol w="1016725">
                  <a:extLst>
                    <a:ext uri="{9D8B030D-6E8A-4147-A177-3AD203B41FA5}">
                      <a16:colId xmlns:a16="http://schemas.microsoft.com/office/drawing/2014/main" val="20000"/>
                    </a:ext>
                  </a:extLst>
                </a:gridCol>
                <a:gridCol w="802925">
                  <a:extLst>
                    <a:ext uri="{9D8B030D-6E8A-4147-A177-3AD203B41FA5}">
                      <a16:colId xmlns:a16="http://schemas.microsoft.com/office/drawing/2014/main" val="20001"/>
                    </a:ext>
                  </a:extLst>
                </a:gridCol>
                <a:gridCol w="1782050">
                  <a:extLst>
                    <a:ext uri="{9D8B030D-6E8A-4147-A177-3AD203B41FA5}">
                      <a16:colId xmlns:a16="http://schemas.microsoft.com/office/drawing/2014/main" val="20002"/>
                    </a:ext>
                  </a:extLst>
                </a:gridCol>
              </a:tblGrid>
              <a:tr h="245375">
                <a:tc gridSpan="3">
                  <a:txBody>
                    <a:bodyPr/>
                    <a:lstStyle/>
                    <a:p>
                      <a:pPr marL="0" lvl="0" indent="0" algn="ctr" rtl="0">
                        <a:lnSpc>
                          <a:spcPct val="115000"/>
                        </a:lnSpc>
                        <a:spcBef>
                          <a:spcPts val="0"/>
                        </a:spcBef>
                        <a:spcAft>
                          <a:spcPts val="0"/>
                        </a:spcAft>
                        <a:buNone/>
                      </a:pPr>
                      <a:r>
                        <a:rPr lang="en" sz="1200">
                          <a:solidFill>
                            <a:srgbClr val="FFFFFF"/>
                          </a:solidFill>
                          <a:latin typeface="Calibri"/>
                          <a:ea typeface="Calibri"/>
                          <a:cs typeface="Calibri"/>
                          <a:sym typeface="Calibri"/>
                        </a:rPr>
                        <a:t>Monday Common Learning Schedule*</a:t>
                      </a:r>
                      <a:endParaRPr sz="1200">
                        <a:solidFill>
                          <a:srgbClr val="FFFFFF"/>
                        </a:solidFill>
                        <a:latin typeface="Calibri"/>
                        <a:ea typeface="Calibri"/>
                        <a:cs typeface="Calibri"/>
                        <a:sym typeface="Calibri"/>
                      </a:endParaRPr>
                    </a:p>
                  </a:txBody>
                  <a:tcPr marL="28600" marR="28600" marT="19050" marB="19050" anchor="b">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6D9EE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2825">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Time</a:t>
                      </a:r>
                      <a:endParaRPr sz="1100" b="1">
                        <a:latin typeface="Calibri"/>
                        <a:ea typeface="Calibri"/>
                        <a:cs typeface="Calibri"/>
                        <a:sym typeface="Calibri"/>
                      </a:endParaRPr>
                    </a:p>
                  </a:txBody>
                  <a:tcPr marL="28600" marR="28600" marT="19050" marB="19050" anchor="b">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Minutes</a:t>
                      </a:r>
                      <a:endParaRPr sz="1100" b="1">
                        <a:latin typeface="Calibri"/>
                        <a:ea typeface="Calibri"/>
                        <a:cs typeface="Calibri"/>
                        <a:sym typeface="Calibri"/>
                      </a:endParaRPr>
                    </a:p>
                  </a:txBody>
                  <a:tcPr marL="28600" marR="28600" marT="19050" marB="19050" anchor="b">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Period Schedule</a:t>
                      </a:r>
                      <a:endParaRPr sz="1100" b="1">
                        <a:latin typeface="Calibri"/>
                        <a:ea typeface="Calibri"/>
                        <a:cs typeface="Calibri"/>
                        <a:sym typeface="Calibri"/>
                      </a:endParaRPr>
                    </a:p>
                  </a:txBody>
                  <a:tcPr marL="28600" marR="28600" marT="19050" marB="19050" anchor="b">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extLst>
                  <a:ext uri="{0D108BD9-81ED-4DB2-BD59-A6C34878D82A}">
                    <a16:rowId xmlns:a16="http://schemas.microsoft.com/office/drawing/2014/main" val="10001"/>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8:20 - 8:55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35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A</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2"/>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8:55 - 9:00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Passing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9:00 - 9:35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35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1</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4"/>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9:35 - 9:40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Passing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9:40 - 10:15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35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2</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6"/>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10:15 - 10:25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 sz="800">
                          <a:latin typeface="Calibri"/>
                          <a:ea typeface="Calibri"/>
                          <a:cs typeface="Calibri"/>
                          <a:sym typeface="Calibri"/>
                        </a:rPr>
                        <a:t>Brunch + Passing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10:25 - 11:00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35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3</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8"/>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11:00 - 11:05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Passing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11:05 - 11:40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35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4</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10"/>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11:40 - 12:10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30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Lunch</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12:10 - 12:15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Passing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12:15 - 12:50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35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13"/>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12:50 - 12:55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Passing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extLst>
                  <a:ext uri="{0D108BD9-81ED-4DB2-BD59-A6C34878D82A}">
                    <a16:rowId xmlns:a16="http://schemas.microsoft.com/office/drawing/2014/main" val="10014"/>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12:55 - 1:30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35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6</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15"/>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1:30 - 2:50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gridSpan="2">
                  <a:txBody>
                    <a:bodyPr/>
                    <a:lstStyle/>
                    <a:p>
                      <a:pPr marL="0" lvl="0" indent="0" algn="ctr" rtl="0">
                        <a:lnSpc>
                          <a:spcPct val="115000"/>
                        </a:lnSpc>
                        <a:spcBef>
                          <a:spcPts val="0"/>
                        </a:spcBef>
                        <a:spcAft>
                          <a:spcPts val="0"/>
                        </a:spcAft>
                        <a:buNone/>
                      </a:pPr>
                      <a:r>
                        <a:rPr lang="en" sz="800">
                          <a:solidFill>
                            <a:schemeClr val="dk1"/>
                          </a:solidFill>
                          <a:latin typeface="Calibri"/>
                          <a:ea typeface="Calibri"/>
                          <a:cs typeface="Calibri"/>
                          <a:sym typeface="Calibri"/>
                        </a:rPr>
                        <a:t>Teacher Professional Development &amp; Grade Level Collaboration</a:t>
                      </a:r>
                      <a:endParaRPr sz="900">
                        <a:latin typeface="Calibri"/>
                        <a:ea typeface="Calibri"/>
                        <a:cs typeface="Calibri"/>
                        <a:sym typeface="Calibri"/>
                      </a:endParaRPr>
                    </a:p>
                  </a:txBody>
                  <a:tcPr marL="28600" marR="28600" marT="19050" marB="1905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CE5CD"/>
                    </a:solidFill>
                  </a:tcPr>
                </a:tc>
                <a:tc hMerge="1">
                  <a:txBody>
                    <a:bodyPr/>
                    <a:lstStyle/>
                    <a:p>
                      <a:endParaRPr lang="en-US"/>
                    </a:p>
                  </a:txBody>
                  <a:tcPr/>
                </a:tc>
                <a:extLst>
                  <a:ext uri="{0D108BD9-81ED-4DB2-BD59-A6C34878D82A}">
                    <a16:rowId xmlns:a16="http://schemas.microsoft.com/office/drawing/2014/main" val="10016"/>
                  </a:ext>
                </a:extLst>
              </a:tr>
            </a:tbl>
          </a:graphicData>
        </a:graphic>
      </p:graphicFrame>
      <p:graphicFrame>
        <p:nvGraphicFramePr>
          <p:cNvPr id="202" name="Google Shape;202;p38"/>
          <p:cNvGraphicFramePr/>
          <p:nvPr/>
        </p:nvGraphicFramePr>
        <p:xfrm>
          <a:off x="4280581" y="711058"/>
          <a:ext cx="3000000" cy="3000000"/>
        </p:xfrm>
        <a:graphic>
          <a:graphicData uri="http://schemas.openxmlformats.org/drawingml/2006/table">
            <a:tbl>
              <a:tblPr>
                <a:noFill/>
                <a:tableStyleId>{D476B4A8-D15B-4A51-8F19-FD43DFEC0305}</a:tableStyleId>
              </a:tblPr>
              <a:tblGrid>
                <a:gridCol w="805900">
                  <a:extLst>
                    <a:ext uri="{9D8B030D-6E8A-4147-A177-3AD203B41FA5}">
                      <a16:colId xmlns:a16="http://schemas.microsoft.com/office/drawing/2014/main" val="20000"/>
                    </a:ext>
                  </a:extLst>
                </a:gridCol>
                <a:gridCol w="575325">
                  <a:extLst>
                    <a:ext uri="{9D8B030D-6E8A-4147-A177-3AD203B41FA5}">
                      <a16:colId xmlns:a16="http://schemas.microsoft.com/office/drawing/2014/main" val="20001"/>
                    </a:ext>
                  </a:extLst>
                </a:gridCol>
                <a:gridCol w="690625">
                  <a:extLst>
                    <a:ext uri="{9D8B030D-6E8A-4147-A177-3AD203B41FA5}">
                      <a16:colId xmlns:a16="http://schemas.microsoft.com/office/drawing/2014/main" val="20002"/>
                    </a:ext>
                  </a:extLst>
                </a:gridCol>
                <a:gridCol w="818825">
                  <a:extLst>
                    <a:ext uri="{9D8B030D-6E8A-4147-A177-3AD203B41FA5}">
                      <a16:colId xmlns:a16="http://schemas.microsoft.com/office/drawing/2014/main" val="20003"/>
                    </a:ext>
                  </a:extLst>
                </a:gridCol>
                <a:gridCol w="776525">
                  <a:extLst>
                    <a:ext uri="{9D8B030D-6E8A-4147-A177-3AD203B41FA5}">
                      <a16:colId xmlns:a16="http://schemas.microsoft.com/office/drawing/2014/main" val="20004"/>
                    </a:ext>
                  </a:extLst>
                </a:gridCol>
                <a:gridCol w="966875">
                  <a:extLst>
                    <a:ext uri="{9D8B030D-6E8A-4147-A177-3AD203B41FA5}">
                      <a16:colId xmlns:a16="http://schemas.microsoft.com/office/drawing/2014/main" val="20005"/>
                    </a:ext>
                  </a:extLst>
                </a:gridCol>
              </a:tblGrid>
              <a:tr h="161050">
                <a:tc gridSpan="6">
                  <a:txBody>
                    <a:bodyPr/>
                    <a:lstStyle/>
                    <a:p>
                      <a:pPr marL="0" lvl="0" indent="0" algn="l" rtl="0">
                        <a:lnSpc>
                          <a:spcPct val="115000"/>
                        </a:lnSpc>
                        <a:spcBef>
                          <a:spcPts val="0"/>
                        </a:spcBef>
                        <a:spcAft>
                          <a:spcPts val="0"/>
                        </a:spcAft>
                        <a:buNone/>
                      </a:pPr>
                      <a:endParaRPr sz="300" b="1">
                        <a:solidFill>
                          <a:srgbClr val="FFFFFF"/>
                        </a:solidFill>
                        <a:latin typeface="Calibri"/>
                        <a:ea typeface="Calibri"/>
                        <a:cs typeface="Calibri"/>
                        <a:sym typeface="Calibri"/>
                      </a:endParaRPr>
                    </a:p>
                    <a:p>
                      <a:pPr marL="0" lvl="0" indent="0" algn="ctr" rtl="0">
                        <a:lnSpc>
                          <a:spcPct val="115000"/>
                        </a:lnSpc>
                        <a:spcBef>
                          <a:spcPts val="0"/>
                        </a:spcBef>
                        <a:spcAft>
                          <a:spcPts val="0"/>
                        </a:spcAft>
                        <a:buNone/>
                      </a:pPr>
                      <a:r>
                        <a:rPr lang="en" sz="1200">
                          <a:solidFill>
                            <a:srgbClr val="FFFFFF"/>
                          </a:solidFill>
                          <a:latin typeface="Calibri"/>
                          <a:ea typeface="Calibri"/>
                          <a:cs typeface="Calibri"/>
                          <a:sym typeface="Calibri"/>
                        </a:rPr>
                        <a:t>Regular Schedule Tuesday-Friday*</a:t>
                      </a:r>
                      <a:endParaRPr sz="700"/>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6D9E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9875">
                <a:tc>
                  <a:txBody>
                    <a:bodyPr/>
                    <a:lstStyle/>
                    <a:p>
                      <a:pPr marL="0" lvl="0" indent="0" algn="ctr" rtl="0">
                        <a:lnSpc>
                          <a:spcPct val="115000"/>
                        </a:lnSpc>
                        <a:spcBef>
                          <a:spcPts val="0"/>
                        </a:spcBef>
                        <a:spcAft>
                          <a:spcPts val="0"/>
                        </a:spcAft>
                        <a:buNone/>
                      </a:pPr>
                      <a:r>
                        <a:rPr lang="en" sz="800" b="1">
                          <a:solidFill>
                            <a:schemeClr val="dk1"/>
                          </a:solidFill>
                          <a:latin typeface="Calibri"/>
                          <a:ea typeface="Calibri"/>
                          <a:cs typeface="Calibri"/>
                          <a:sym typeface="Calibri"/>
                        </a:rPr>
                        <a:t>Time</a:t>
                      </a:r>
                      <a:endParaRPr sz="900"/>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b="1">
                          <a:latin typeface="Calibri"/>
                          <a:ea typeface="Calibri"/>
                          <a:cs typeface="Calibri"/>
                          <a:sym typeface="Calibri"/>
                        </a:rPr>
                        <a:t>Minutes</a:t>
                      </a:r>
                      <a:endParaRPr sz="800" b="1">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latin typeface="Calibri"/>
                          <a:ea typeface="Calibri"/>
                          <a:cs typeface="Calibri"/>
                          <a:sym typeface="Calibri"/>
                        </a:rPr>
                        <a:t>Tuesday</a:t>
                      </a:r>
                      <a:endParaRPr sz="800" b="1">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 sz="800" b="1">
                          <a:latin typeface="Calibri"/>
                          <a:ea typeface="Calibri"/>
                          <a:cs typeface="Calibri"/>
                          <a:sym typeface="Calibri"/>
                        </a:rPr>
                        <a:t>Wednesday</a:t>
                      </a:r>
                      <a:endParaRPr sz="800" b="1">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en" sz="800" b="1">
                          <a:latin typeface="Calibri"/>
                          <a:ea typeface="Calibri"/>
                          <a:cs typeface="Calibri"/>
                          <a:sym typeface="Calibri"/>
                        </a:rPr>
                        <a:t>Thursday</a:t>
                      </a:r>
                      <a:endParaRPr sz="800" b="1">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 sz="800" b="1">
                          <a:latin typeface="Calibri"/>
                          <a:ea typeface="Calibri"/>
                          <a:cs typeface="Calibri"/>
                          <a:sym typeface="Calibri"/>
                        </a:rPr>
                        <a:t>Friday</a:t>
                      </a:r>
                      <a:endParaRPr sz="800" b="1">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1"/>
                  </a:ext>
                </a:extLst>
              </a:tr>
              <a:tr h="2810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8:20 - 9:00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700"/>
                        <a:t>40</a:t>
                      </a:r>
                      <a:endParaRPr sz="700"/>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A</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A</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A</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A</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FE2F3"/>
                    </a:solidFill>
                  </a:tcPr>
                </a:tc>
                <a:extLst>
                  <a:ext uri="{0D108BD9-81ED-4DB2-BD59-A6C34878D82A}">
                    <a16:rowId xmlns:a16="http://schemas.microsoft.com/office/drawing/2014/main" val="10002"/>
                  </a:ext>
                </a:extLst>
              </a:tr>
              <a:tr h="215850">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9:00 - 9:10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Passing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Passing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Passing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Passing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49750">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9:10 - 10:30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80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1</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2</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1</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2</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FE2F3"/>
                    </a:solidFill>
                  </a:tcPr>
                </a:tc>
                <a:extLst>
                  <a:ext uri="{0D108BD9-81ED-4DB2-BD59-A6C34878D82A}">
                    <a16:rowId xmlns:a16="http://schemas.microsoft.com/office/drawing/2014/main" val="10004"/>
                  </a:ext>
                </a:extLst>
              </a:tr>
              <a:tr h="216750">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10:30 - 11:05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35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800">
                          <a:latin typeface="Calibri"/>
                          <a:ea typeface="Calibri"/>
                          <a:cs typeface="Calibri"/>
                          <a:sym typeface="Calibri"/>
                        </a:rPr>
                        <a:t>Student Support**</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4A7D6"/>
                    </a:solidFill>
                  </a:tcPr>
                </a:tc>
                <a:tc>
                  <a:txBody>
                    <a:bodyPr/>
                    <a:lstStyle/>
                    <a:p>
                      <a:pPr marL="0" lvl="0" indent="0" algn="ctr" rtl="0">
                        <a:lnSpc>
                          <a:spcPct val="100000"/>
                        </a:lnSpc>
                        <a:spcBef>
                          <a:spcPts val="0"/>
                        </a:spcBef>
                        <a:spcAft>
                          <a:spcPts val="0"/>
                        </a:spcAft>
                        <a:buNone/>
                      </a:pPr>
                      <a:r>
                        <a:rPr lang="en" sz="800">
                          <a:solidFill>
                            <a:schemeClr val="dk1"/>
                          </a:solidFill>
                          <a:latin typeface="Calibri"/>
                          <a:ea typeface="Calibri"/>
                          <a:cs typeface="Calibri"/>
                          <a:sym typeface="Calibri"/>
                        </a:rPr>
                        <a:t>Student Support**</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4A7D6"/>
                    </a:solidFill>
                  </a:tcPr>
                </a:tc>
                <a:tc>
                  <a:txBody>
                    <a:bodyPr/>
                    <a:lstStyle/>
                    <a:p>
                      <a:pPr marL="0" lvl="0" indent="0" algn="ctr" rtl="0">
                        <a:lnSpc>
                          <a:spcPct val="100000"/>
                        </a:lnSpc>
                        <a:spcBef>
                          <a:spcPts val="0"/>
                        </a:spcBef>
                        <a:spcAft>
                          <a:spcPts val="0"/>
                        </a:spcAft>
                        <a:buNone/>
                      </a:pPr>
                      <a:r>
                        <a:rPr lang="en" sz="800">
                          <a:solidFill>
                            <a:schemeClr val="dk1"/>
                          </a:solidFill>
                          <a:latin typeface="Calibri"/>
                          <a:ea typeface="Calibri"/>
                          <a:cs typeface="Calibri"/>
                          <a:sym typeface="Calibri"/>
                        </a:rPr>
                        <a:t>Student Support**</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4A7D6"/>
                    </a:solidFill>
                  </a:tcPr>
                </a:tc>
                <a:tc>
                  <a:txBody>
                    <a:bodyPr/>
                    <a:lstStyle/>
                    <a:p>
                      <a:pPr marL="0" lvl="0" indent="0" algn="ctr" rtl="0">
                        <a:lnSpc>
                          <a:spcPct val="100000"/>
                        </a:lnSpc>
                        <a:spcBef>
                          <a:spcPts val="0"/>
                        </a:spcBef>
                        <a:spcAft>
                          <a:spcPts val="0"/>
                        </a:spcAft>
                        <a:buNone/>
                      </a:pPr>
                      <a:r>
                        <a:rPr lang="en" sz="800">
                          <a:solidFill>
                            <a:schemeClr val="dk1"/>
                          </a:solidFill>
                          <a:latin typeface="Calibri"/>
                          <a:ea typeface="Calibri"/>
                          <a:cs typeface="Calibri"/>
                          <a:sym typeface="Calibri"/>
                        </a:rPr>
                        <a:t>Student Support**</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4A7D6"/>
                    </a:solidFill>
                  </a:tcPr>
                </a:tc>
                <a:extLst>
                  <a:ext uri="{0D108BD9-81ED-4DB2-BD59-A6C34878D82A}">
                    <a16:rowId xmlns:a16="http://schemas.microsoft.com/office/drawing/2014/main" val="10005"/>
                  </a:ext>
                </a:extLst>
              </a:tr>
              <a:tr h="197150">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11:05 - 11:45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40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Lunch</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Clr>
                          <a:schemeClr val="dk1"/>
                        </a:buClr>
                        <a:buSzPts val="700"/>
                        <a:buFont typeface="Arial"/>
                        <a:buNone/>
                      </a:pPr>
                      <a:r>
                        <a:rPr lang="en" sz="800">
                          <a:solidFill>
                            <a:schemeClr val="dk1"/>
                          </a:solidFill>
                          <a:latin typeface="Calibri"/>
                          <a:ea typeface="Calibri"/>
                          <a:cs typeface="Calibri"/>
                          <a:sym typeface="Calibri"/>
                        </a:rPr>
                        <a:t>Lunch</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Clr>
                          <a:schemeClr val="dk1"/>
                        </a:buClr>
                        <a:buSzPts val="700"/>
                        <a:buFont typeface="Arial"/>
                        <a:buNone/>
                      </a:pPr>
                      <a:r>
                        <a:rPr lang="en" sz="800">
                          <a:solidFill>
                            <a:schemeClr val="dk1"/>
                          </a:solidFill>
                          <a:latin typeface="Calibri"/>
                          <a:ea typeface="Calibri"/>
                          <a:cs typeface="Calibri"/>
                          <a:sym typeface="Calibri"/>
                        </a:rPr>
                        <a:t>Lunch</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Clr>
                          <a:schemeClr val="dk1"/>
                        </a:buClr>
                        <a:buSzPts val="700"/>
                        <a:buFont typeface="Arial"/>
                        <a:buNone/>
                      </a:pPr>
                      <a:r>
                        <a:rPr lang="en" sz="800">
                          <a:solidFill>
                            <a:schemeClr val="dk1"/>
                          </a:solidFill>
                          <a:latin typeface="Calibri"/>
                          <a:ea typeface="Calibri"/>
                          <a:cs typeface="Calibri"/>
                          <a:sym typeface="Calibri"/>
                        </a:rPr>
                        <a:t>Lunch</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2532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11:45 - 11:55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Passing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Passing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Passing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Passing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84500">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11:55 - 1:15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80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3</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4</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3</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4</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FE2F3"/>
                    </a:solidFill>
                  </a:tcPr>
                </a:tc>
                <a:extLst>
                  <a:ext uri="{0D108BD9-81ED-4DB2-BD59-A6C34878D82A}">
                    <a16:rowId xmlns:a16="http://schemas.microsoft.com/office/drawing/2014/main" val="10008"/>
                  </a:ext>
                </a:extLst>
              </a:tr>
              <a:tr h="204600">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1:15 - 1:25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Passing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Passing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Passing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Passing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2564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1:25 - 2:45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80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6</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Period 6</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FE2F3"/>
                    </a:solidFill>
                  </a:tcPr>
                </a:tc>
                <a:extLst>
                  <a:ext uri="{0D108BD9-81ED-4DB2-BD59-A6C34878D82A}">
                    <a16:rowId xmlns:a16="http://schemas.microsoft.com/office/drawing/2014/main" val="10010"/>
                  </a:ext>
                </a:extLst>
              </a:tr>
            </a:tbl>
          </a:graphicData>
        </a:graphic>
      </p:graphicFrame>
      <p:sp>
        <p:nvSpPr>
          <p:cNvPr id="203" name="Google Shape;203;p38"/>
          <p:cNvSpPr txBox="1"/>
          <p:nvPr/>
        </p:nvSpPr>
        <p:spPr>
          <a:xfrm>
            <a:off x="196523" y="4592283"/>
            <a:ext cx="3756900" cy="201900"/>
          </a:xfrm>
          <a:prstGeom prst="rect">
            <a:avLst/>
          </a:prstGeom>
          <a:noFill/>
          <a:ln>
            <a:noFill/>
          </a:ln>
        </p:spPr>
        <p:txBody>
          <a:bodyPr spcFirstLastPara="1" wrap="square" lIns="75575" tIns="75575" rIns="75575" bIns="75575" anchor="t" anchorCtr="0">
            <a:noAutofit/>
          </a:bodyPr>
          <a:lstStyle/>
          <a:p>
            <a:pPr marL="0" lvl="0" indent="0" algn="ctr" rtl="0">
              <a:spcBef>
                <a:spcPts val="0"/>
              </a:spcBef>
              <a:spcAft>
                <a:spcPts val="0"/>
              </a:spcAft>
              <a:buNone/>
            </a:pPr>
            <a:r>
              <a:rPr lang="en" sz="1400" b="1">
                <a:latin typeface="Calibri"/>
                <a:ea typeface="Calibri"/>
                <a:cs typeface="Calibri"/>
                <a:sym typeface="Calibri"/>
              </a:rPr>
              <a:t>*</a:t>
            </a:r>
            <a:r>
              <a:rPr lang="en" sz="1200" b="1">
                <a:latin typeface="Calibri"/>
                <a:ea typeface="Calibri"/>
                <a:cs typeface="Calibri"/>
                <a:sym typeface="Calibri"/>
              </a:rPr>
              <a:t>Additional Dates for Common Learning Schedule</a:t>
            </a:r>
            <a:endParaRPr sz="1200" b="1">
              <a:latin typeface="Calibri"/>
              <a:ea typeface="Calibri"/>
              <a:cs typeface="Calibri"/>
              <a:sym typeface="Calibri"/>
            </a:endParaRPr>
          </a:p>
          <a:p>
            <a:pPr marL="0" lvl="0" indent="0" algn="ctr" rtl="0">
              <a:spcBef>
                <a:spcPts val="0"/>
              </a:spcBef>
              <a:spcAft>
                <a:spcPts val="0"/>
              </a:spcAft>
              <a:buNone/>
            </a:pPr>
            <a:endParaRPr sz="700" b="1">
              <a:latin typeface="Calibri"/>
              <a:ea typeface="Calibri"/>
              <a:cs typeface="Calibri"/>
              <a:sym typeface="Calibri"/>
            </a:endParaRPr>
          </a:p>
          <a:p>
            <a:pPr marL="0" lvl="0" indent="0" algn="ctr" rtl="0">
              <a:spcBef>
                <a:spcPts val="0"/>
              </a:spcBef>
              <a:spcAft>
                <a:spcPts val="0"/>
              </a:spcAft>
              <a:buNone/>
            </a:pPr>
            <a:r>
              <a:rPr lang="en" sz="1200">
                <a:latin typeface="Calibri"/>
                <a:ea typeface="Calibri"/>
                <a:cs typeface="Calibri"/>
                <a:sym typeface="Calibri"/>
              </a:rPr>
              <a:t>Aug. 13, 14 | Sept. 15 | Jan. 26 | March 23 | June 3</a:t>
            </a:r>
            <a:endParaRPr sz="1200">
              <a:latin typeface="Calibri"/>
              <a:ea typeface="Calibri"/>
              <a:cs typeface="Calibri"/>
              <a:sym typeface="Calibri"/>
            </a:endParaRPr>
          </a:p>
        </p:txBody>
      </p:sp>
      <p:sp>
        <p:nvSpPr>
          <p:cNvPr id="204" name="Google Shape;204;p38"/>
          <p:cNvSpPr txBox="1"/>
          <p:nvPr/>
        </p:nvSpPr>
        <p:spPr>
          <a:xfrm>
            <a:off x="4280568" y="3598743"/>
            <a:ext cx="4634100" cy="698400"/>
          </a:xfrm>
          <a:prstGeom prst="rect">
            <a:avLst/>
          </a:prstGeom>
          <a:noFill/>
          <a:ln>
            <a:noFill/>
          </a:ln>
        </p:spPr>
        <p:txBody>
          <a:bodyPr spcFirstLastPara="1" wrap="square" lIns="75575" tIns="75575" rIns="75575" bIns="75575" anchor="t" anchorCtr="0">
            <a:noAutofit/>
          </a:bodyPr>
          <a:lstStyle/>
          <a:p>
            <a:pPr marL="0" lvl="0" indent="0" algn="ctr" rtl="0">
              <a:spcBef>
                <a:spcPts val="0"/>
              </a:spcBef>
              <a:spcAft>
                <a:spcPts val="0"/>
              </a:spcAft>
              <a:buClr>
                <a:schemeClr val="dk1"/>
              </a:buClr>
              <a:buSzPts val="900"/>
              <a:buFont typeface="Arial"/>
              <a:buNone/>
            </a:pPr>
            <a:r>
              <a:rPr lang="en" sz="1200" b="1">
                <a:solidFill>
                  <a:schemeClr val="dk1"/>
                </a:solidFill>
                <a:highlight>
                  <a:schemeClr val="lt1"/>
                </a:highlight>
                <a:latin typeface="Calibri"/>
                <a:ea typeface="Calibri"/>
                <a:cs typeface="Calibri"/>
                <a:sym typeface="Calibri"/>
              </a:rPr>
              <a:t>*Additional Dates for Regular Schedule: </a:t>
            </a:r>
            <a:endParaRPr sz="1200" b="1">
              <a:solidFill>
                <a:schemeClr val="dk1"/>
              </a:solidFill>
              <a:highlight>
                <a:schemeClr val="lt1"/>
              </a:highlight>
              <a:latin typeface="Calibri"/>
              <a:ea typeface="Calibri"/>
              <a:cs typeface="Calibri"/>
              <a:sym typeface="Calibri"/>
            </a:endParaRPr>
          </a:p>
          <a:p>
            <a:pPr marL="0" lvl="0" indent="0" algn="ctr" rtl="0">
              <a:spcBef>
                <a:spcPts val="0"/>
              </a:spcBef>
              <a:spcAft>
                <a:spcPts val="0"/>
              </a:spcAft>
              <a:buClr>
                <a:schemeClr val="dk1"/>
              </a:buClr>
              <a:buSzPts val="900"/>
              <a:buFont typeface="Arial"/>
              <a:buNone/>
            </a:pPr>
            <a:r>
              <a:rPr lang="en" sz="1200" b="1">
                <a:solidFill>
                  <a:schemeClr val="dk1"/>
                </a:solidFill>
                <a:highlight>
                  <a:schemeClr val="lt1"/>
                </a:highlight>
                <a:latin typeface="Calibri"/>
                <a:ea typeface="Calibri"/>
                <a:cs typeface="Calibri"/>
                <a:sym typeface="Calibri"/>
              </a:rPr>
              <a:t>Sept. 14 (odd day) &amp; Sept. 28 (even day)</a:t>
            </a:r>
            <a:endParaRPr sz="10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0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000">
                <a:solidFill>
                  <a:schemeClr val="dk1"/>
                </a:solidFill>
                <a:highlight>
                  <a:srgbClr val="FFFFFF"/>
                </a:highlight>
                <a:latin typeface="Calibri"/>
                <a:ea typeface="Calibri"/>
                <a:cs typeface="Calibri"/>
                <a:sym typeface="Calibri"/>
              </a:rPr>
              <a:t>**Student Support: support period for SEL, intervention, tutorial, make up, study hall, etc. attached to 1st/2nd period classes. Roll is taken.  </a:t>
            </a:r>
            <a:endParaRPr sz="10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4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000">
                <a:solidFill>
                  <a:schemeClr val="dk1"/>
                </a:solidFill>
                <a:highlight>
                  <a:srgbClr val="FFFFFF"/>
                </a:highlight>
                <a:latin typeface="Calibri"/>
                <a:ea typeface="Calibri"/>
                <a:cs typeface="Calibri"/>
                <a:sym typeface="Calibri"/>
              </a:rPr>
              <a:t>Each period is 80 minutes (with the exception of A period which is 40 minutes) and may include a combination of direct instruction, collaborative work, small-group support, and individual work time with teacher feedback.</a:t>
            </a:r>
            <a:endParaRPr sz="10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4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000">
                <a:solidFill>
                  <a:schemeClr val="dk1"/>
                </a:solidFill>
                <a:highlight>
                  <a:srgbClr val="FFFFFF"/>
                </a:highlight>
                <a:latin typeface="Calibri"/>
                <a:ea typeface="Calibri"/>
                <a:cs typeface="Calibri"/>
                <a:sym typeface="Calibri"/>
              </a:rPr>
              <a:t>All students may be assigned independent learning. Independent learning is defined as the time students spend outside the remote learning classroom completing assigned activities.   </a:t>
            </a:r>
            <a:r>
              <a:rPr lang="en" sz="900">
                <a:solidFill>
                  <a:schemeClr val="dk1"/>
                </a:solidFill>
                <a:highlight>
                  <a:srgbClr val="FFFFFF"/>
                </a:highlight>
                <a:latin typeface="Calibri"/>
                <a:ea typeface="Calibri"/>
                <a:cs typeface="Calibri"/>
                <a:sym typeface="Calibri"/>
              </a:rPr>
              <a:t>                                 </a:t>
            </a:r>
            <a:endParaRPr sz="900">
              <a:latin typeface="Calibri"/>
              <a:ea typeface="Calibri"/>
              <a:cs typeface="Calibri"/>
              <a:sym typeface="Calibri"/>
            </a:endParaRPr>
          </a:p>
          <a:p>
            <a:pPr marL="0" lvl="0" indent="0" algn="l" rtl="0">
              <a:spcBef>
                <a:spcPts val="0"/>
              </a:spcBef>
              <a:spcAft>
                <a:spcPts val="0"/>
              </a:spcAft>
              <a:buClr>
                <a:schemeClr val="dk1"/>
              </a:buClr>
              <a:buSzPts val="900"/>
              <a:buFont typeface="Arial"/>
              <a:buNone/>
            </a:pPr>
            <a:endParaRPr sz="9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9"/>
          <p:cNvSpPr/>
          <p:nvPr/>
        </p:nvSpPr>
        <p:spPr>
          <a:xfrm>
            <a:off x="0" y="125636"/>
            <a:ext cx="5943600" cy="497100"/>
          </a:xfrm>
          <a:prstGeom prst="rect">
            <a:avLst/>
          </a:prstGeom>
          <a:solidFill>
            <a:srgbClr val="6D9EEB"/>
          </a:solidFill>
          <a:ln>
            <a:noFill/>
          </a:ln>
        </p:spPr>
        <p:txBody>
          <a:bodyPr spcFirstLastPara="1" wrap="square" lIns="75575" tIns="75575" rIns="75575" bIns="75575" anchor="ctr" anchorCtr="0">
            <a:noAutofit/>
          </a:bodyPr>
          <a:lstStyle/>
          <a:p>
            <a:pPr marL="0" lvl="0" indent="0" algn="l" rtl="0">
              <a:spcBef>
                <a:spcPts val="0"/>
              </a:spcBef>
              <a:spcAft>
                <a:spcPts val="0"/>
              </a:spcAft>
              <a:buNone/>
            </a:pPr>
            <a:r>
              <a:rPr lang="en" sz="1800">
                <a:solidFill>
                  <a:srgbClr val="FFFFFF"/>
                </a:solidFill>
              </a:rPr>
              <a:t>Adult Transition: Del Amigo </a:t>
            </a:r>
            <a:endParaRPr sz="1800">
              <a:solidFill>
                <a:srgbClr val="FFFFFF"/>
              </a:solidFill>
            </a:endParaRPr>
          </a:p>
          <a:p>
            <a:pPr marL="0" lvl="0" indent="0" algn="l" rtl="0">
              <a:spcBef>
                <a:spcPts val="0"/>
              </a:spcBef>
              <a:spcAft>
                <a:spcPts val="0"/>
              </a:spcAft>
              <a:buNone/>
            </a:pPr>
            <a:r>
              <a:rPr lang="en" sz="1800">
                <a:solidFill>
                  <a:srgbClr val="FFFFFF"/>
                </a:solidFill>
              </a:rPr>
              <a:t>Full Remote Bell Schedules</a:t>
            </a:r>
            <a:endParaRPr sz="1800">
              <a:solidFill>
                <a:srgbClr val="FFFFFF"/>
              </a:solidFill>
            </a:endParaRPr>
          </a:p>
        </p:txBody>
      </p:sp>
      <p:graphicFrame>
        <p:nvGraphicFramePr>
          <p:cNvPr id="210" name="Google Shape;210;p39"/>
          <p:cNvGraphicFramePr/>
          <p:nvPr/>
        </p:nvGraphicFramePr>
        <p:xfrm>
          <a:off x="294261" y="809442"/>
          <a:ext cx="3000000" cy="3000000"/>
        </p:xfrm>
        <a:graphic>
          <a:graphicData uri="http://schemas.openxmlformats.org/drawingml/2006/table">
            <a:tbl>
              <a:tblPr>
                <a:noFill/>
                <a:tableStyleId>{D476B4A8-D15B-4A51-8F19-FD43DFEC0305}</a:tableStyleId>
              </a:tblPr>
              <a:tblGrid>
                <a:gridCol w="1016725">
                  <a:extLst>
                    <a:ext uri="{9D8B030D-6E8A-4147-A177-3AD203B41FA5}">
                      <a16:colId xmlns:a16="http://schemas.microsoft.com/office/drawing/2014/main" val="20000"/>
                    </a:ext>
                  </a:extLst>
                </a:gridCol>
                <a:gridCol w="802925">
                  <a:extLst>
                    <a:ext uri="{9D8B030D-6E8A-4147-A177-3AD203B41FA5}">
                      <a16:colId xmlns:a16="http://schemas.microsoft.com/office/drawing/2014/main" val="20001"/>
                    </a:ext>
                  </a:extLst>
                </a:gridCol>
                <a:gridCol w="1782050">
                  <a:extLst>
                    <a:ext uri="{9D8B030D-6E8A-4147-A177-3AD203B41FA5}">
                      <a16:colId xmlns:a16="http://schemas.microsoft.com/office/drawing/2014/main" val="20002"/>
                    </a:ext>
                  </a:extLst>
                </a:gridCol>
              </a:tblGrid>
              <a:tr h="245375">
                <a:tc gridSpan="3">
                  <a:txBody>
                    <a:bodyPr/>
                    <a:lstStyle/>
                    <a:p>
                      <a:pPr marL="0" lvl="0" indent="0" algn="ctr" rtl="0">
                        <a:lnSpc>
                          <a:spcPct val="115000"/>
                        </a:lnSpc>
                        <a:spcBef>
                          <a:spcPts val="0"/>
                        </a:spcBef>
                        <a:spcAft>
                          <a:spcPts val="0"/>
                        </a:spcAft>
                        <a:buNone/>
                      </a:pPr>
                      <a:r>
                        <a:rPr lang="en" sz="1200">
                          <a:solidFill>
                            <a:srgbClr val="FFFFFF"/>
                          </a:solidFill>
                          <a:latin typeface="Calibri"/>
                          <a:ea typeface="Calibri"/>
                          <a:cs typeface="Calibri"/>
                          <a:sym typeface="Calibri"/>
                        </a:rPr>
                        <a:t>Monday Common Learning Schedule*</a:t>
                      </a:r>
                      <a:endParaRPr sz="1200">
                        <a:solidFill>
                          <a:srgbClr val="FFFFFF"/>
                        </a:solidFill>
                        <a:latin typeface="Calibri"/>
                        <a:ea typeface="Calibri"/>
                        <a:cs typeface="Calibri"/>
                        <a:sym typeface="Calibri"/>
                      </a:endParaRPr>
                    </a:p>
                  </a:txBody>
                  <a:tcPr marL="28600" marR="28600" marT="19050" marB="19050" anchor="b">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6D9EE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2825">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Time</a:t>
                      </a:r>
                      <a:endParaRPr sz="1100" b="1">
                        <a:latin typeface="Calibri"/>
                        <a:ea typeface="Calibri"/>
                        <a:cs typeface="Calibri"/>
                        <a:sym typeface="Calibri"/>
                      </a:endParaRPr>
                    </a:p>
                  </a:txBody>
                  <a:tcPr marL="28600" marR="28600" marT="19050" marB="19050" anchor="b">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Minutes</a:t>
                      </a:r>
                      <a:endParaRPr sz="1100" b="1">
                        <a:latin typeface="Calibri"/>
                        <a:ea typeface="Calibri"/>
                        <a:cs typeface="Calibri"/>
                        <a:sym typeface="Calibri"/>
                      </a:endParaRPr>
                    </a:p>
                  </a:txBody>
                  <a:tcPr marL="28600" marR="28600" marT="19050" marB="19050" anchor="b">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Period Schedule</a:t>
                      </a:r>
                      <a:endParaRPr sz="1100" b="1">
                        <a:latin typeface="Calibri"/>
                        <a:ea typeface="Calibri"/>
                        <a:cs typeface="Calibri"/>
                        <a:sym typeface="Calibri"/>
                      </a:endParaRPr>
                    </a:p>
                  </a:txBody>
                  <a:tcPr marL="28600" marR="28600" marT="19050" marB="19050" anchor="b">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extLst>
                  <a:ext uri="{0D108BD9-81ED-4DB2-BD59-A6C34878D82A}">
                    <a16:rowId xmlns:a16="http://schemas.microsoft.com/office/drawing/2014/main" val="10001"/>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8:55 - 10:00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65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Learning </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2"/>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10:00 - 10:10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Break</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10:10 - 11:15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65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Learning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4"/>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11:15 - 11:25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Break</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11:25 - 12:30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65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Learning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6"/>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12:30 - 1:00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30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Teacher Lunch</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1:00 - 3:00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gridSpan="2">
                  <a:txBody>
                    <a:bodyPr/>
                    <a:lstStyle/>
                    <a:p>
                      <a:pPr marL="0" lvl="0" indent="0" algn="ctr" rtl="0">
                        <a:lnSpc>
                          <a:spcPct val="115000"/>
                        </a:lnSpc>
                        <a:spcBef>
                          <a:spcPts val="0"/>
                        </a:spcBef>
                        <a:spcAft>
                          <a:spcPts val="0"/>
                        </a:spcAft>
                        <a:buNone/>
                      </a:pPr>
                      <a:r>
                        <a:rPr lang="en" sz="800">
                          <a:solidFill>
                            <a:schemeClr val="dk1"/>
                          </a:solidFill>
                          <a:latin typeface="Calibri"/>
                          <a:ea typeface="Calibri"/>
                          <a:cs typeface="Calibri"/>
                          <a:sym typeface="Calibri"/>
                        </a:rPr>
                        <a:t>Teacher Professional Development &amp; Grade Level Collaboration</a:t>
                      </a:r>
                      <a:endParaRPr sz="900">
                        <a:latin typeface="Calibri"/>
                        <a:ea typeface="Calibri"/>
                        <a:cs typeface="Calibri"/>
                        <a:sym typeface="Calibri"/>
                      </a:endParaRPr>
                    </a:p>
                  </a:txBody>
                  <a:tcPr marL="28600" marR="28600" marT="19050" marB="1905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CE5CD"/>
                    </a:solidFill>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211" name="Google Shape;211;p39"/>
          <p:cNvSpPr txBox="1"/>
          <p:nvPr/>
        </p:nvSpPr>
        <p:spPr>
          <a:xfrm>
            <a:off x="216727" y="3022428"/>
            <a:ext cx="3756900" cy="201900"/>
          </a:xfrm>
          <a:prstGeom prst="rect">
            <a:avLst/>
          </a:prstGeom>
          <a:noFill/>
          <a:ln>
            <a:noFill/>
          </a:ln>
        </p:spPr>
        <p:txBody>
          <a:bodyPr spcFirstLastPara="1" wrap="square" lIns="75575" tIns="75575" rIns="75575" bIns="75575" anchor="t" anchorCtr="0">
            <a:noAutofit/>
          </a:bodyPr>
          <a:lstStyle/>
          <a:p>
            <a:pPr marL="0" lvl="0" indent="0" algn="ctr" rtl="0">
              <a:spcBef>
                <a:spcPts val="0"/>
              </a:spcBef>
              <a:spcAft>
                <a:spcPts val="0"/>
              </a:spcAft>
              <a:buNone/>
            </a:pPr>
            <a:r>
              <a:rPr lang="en" sz="1400">
                <a:latin typeface="Calibri"/>
                <a:ea typeface="Calibri"/>
                <a:cs typeface="Calibri"/>
                <a:sym typeface="Calibri"/>
              </a:rPr>
              <a:t>*</a:t>
            </a:r>
            <a:r>
              <a:rPr lang="en" sz="1200" b="1">
                <a:latin typeface="Calibri"/>
                <a:ea typeface="Calibri"/>
                <a:cs typeface="Calibri"/>
                <a:sym typeface="Calibri"/>
              </a:rPr>
              <a:t>Additional Dates for Common Learning Schedule</a:t>
            </a:r>
            <a:endParaRPr sz="1200" b="1">
              <a:latin typeface="Calibri"/>
              <a:ea typeface="Calibri"/>
              <a:cs typeface="Calibri"/>
              <a:sym typeface="Calibri"/>
            </a:endParaRPr>
          </a:p>
          <a:p>
            <a:pPr marL="0" lvl="0" indent="0" algn="ctr" rtl="0">
              <a:spcBef>
                <a:spcPts val="0"/>
              </a:spcBef>
              <a:spcAft>
                <a:spcPts val="0"/>
              </a:spcAft>
              <a:buNone/>
            </a:pPr>
            <a:r>
              <a:rPr lang="en" sz="1200">
                <a:latin typeface="Calibri"/>
                <a:ea typeface="Calibri"/>
                <a:cs typeface="Calibri"/>
                <a:sym typeface="Calibri"/>
              </a:rPr>
              <a:t>Aug. 13, 14 | Sept. 15 | Jan. 26 | March 23 | June 3</a:t>
            </a:r>
            <a:endParaRPr sz="1200">
              <a:latin typeface="Calibri"/>
              <a:ea typeface="Calibri"/>
              <a:cs typeface="Calibri"/>
              <a:sym typeface="Calibri"/>
            </a:endParaRPr>
          </a:p>
        </p:txBody>
      </p:sp>
      <p:graphicFrame>
        <p:nvGraphicFramePr>
          <p:cNvPr id="212" name="Google Shape;212;p39"/>
          <p:cNvGraphicFramePr/>
          <p:nvPr/>
        </p:nvGraphicFramePr>
        <p:xfrm>
          <a:off x="4152568" y="809438"/>
          <a:ext cx="3000000" cy="3000000"/>
        </p:xfrm>
        <a:graphic>
          <a:graphicData uri="http://schemas.openxmlformats.org/drawingml/2006/table">
            <a:tbl>
              <a:tblPr>
                <a:noFill/>
                <a:tableStyleId>{D476B4A8-D15B-4A51-8F19-FD43DFEC0305}</a:tableStyleId>
              </a:tblPr>
              <a:tblGrid>
                <a:gridCol w="805900">
                  <a:extLst>
                    <a:ext uri="{9D8B030D-6E8A-4147-A177-3AD203B41FA5}">
                      <a16:colId xmlns:a16="http://schemas.microsoft.com/office/drawing/2014/main" val="20000"/>
                    </a:ext>
                  </a:extLst>
                </a:gridCol>
                <a:gridCol w="575325">
                  <a:extLst>
                    <a:ext uri="{9D8B030D-6E8A-4147-A177-3AD203B41FA5}">
                      <a16:colId xmlns:a16="http://schemas.microsoft.com/office/drawing/2014/main" val="20001"/>
                    </a:ext>
                  </a:extLst>
                </a:gridCol>
                <a:gridCol w="690625">
                  <a:extLst>
                    <a:ext uri="{9D8B030D-6E8A-4147-A177-3AD203B41FA5}">
                      <a16:colId xmlns:a16="http://schemas.microsoft.com/office/drawing/2014/main" val="20002"/>
                    </a:ext>
                  </a:extLst>
                </a:gridCol>
                <a:gridCol w="818825">
                  <a:extLst>
                    <a:ext uri="{9D8B030D-6E8A-4147-A177-3AD203B41FA5}">
                      <a16:colId xmlns:a16="http://schemas.microsoft.com/office/drawing/2014/main" val="20003"/>
                    </a:ext>
                  </a:extLst>
                </a:gridCol>
                <a:gridCol w="776525">
                  <a:extLst>
                    <a:ext uri="{9D8B030D-6E8A-4147-A177-3AD203B41FA5}">
                      <a16:colId xmlns:a16="http://schemas.microsoft.com/office/drawing/2014/main" val="20004"/>
                    </a:ext>
                  </a:extLst>
                </a:gridCol>
                <a:gridCol w="966875">
                  <a:extLst>
                    <a:ext uri="{9D8B030D-6E8A-4147-A177-3AD203B41FA5}">
                      <a16:colId xmlns:a16="http://schemas.microsoft.com/office/drawing/2014/main" val="20005"/>
                    </a:ext>
                  </a:extLst>
                </a:gridCol>
              </a:tblGrid>
              <a:tr h="161050">
                <a:tc gridSpan="6">
                  <a:txBody>
                    <a:bodyPr/>
                    <a:lstStyle/>
                    <a:p>
                      <a:pPr marL="0" lvl="0" indent="0" algn="l" rtl="0">
                        <a:lnSpc>
                          <a:spcPct val="115000"/>
                        </a:lnSpc>
                        <a:spcBef>
                          <a:spcPts val="0"/>
                        </a:spcBef>
                        <a:spcAft>
                          <a:spcPts val="0"/>
                        </a:spcAft>
                        <a:buNone/>
                      </a:pPr>
                      <a:endParaRPr sz="300" b="1">
                        <a:solidFill>
                          <a:srgbClr val="FFFFFF"/>
                        </a:solidFill>
                        <a:latin typeface="Calibri"/>
                        <a:ea typeface="Calibri"/>
                        <a:cs typeface="Calibri"/>
                        <a:sym typeface="Calibri"/>
                      </a:endParaRPr>
                    </a:p>
                    <a:p>
                      <a:pPr marL="0" lvl="0" indent="0" algn="ctr" rtl="0">
                        <a:lnSpc>
                          <a:spcPct val="115000"/>
                        </a:lnSpc>
                        <a:spcBef>
                          <a:spcPts val="0"/>
                        </a:spcBef>
                        <a:spcAft>
                          <a:spcPts val="0"/>
                        </a:spcAft>
                        <a:buNone/>
                      </a:pPr>
                      <a:r>
                        <a:rPr lang="en" sz="1200">
                          <a:solidFill>
                            <a:srgbClr val="FFFFFF"/>
                          </a:solidFill>
                          <a:latin typeface="Calibri"/>
                          <a:ea typeface="Calibri"/>
                          <a:cs typeface="Calibri"/>
                          <a:sym typeface="Calibri"/>
                        </a:rPr>
                        <a:t>Regular Schedule Tuesday-Friday</a:t>
                      </a:r>
                      <a:endParaRPr sz="700"/>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6D9E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1375">
                <a:tc>
                  <a:txBody>
                    <a:bodyPr/>
                    <a:lstStyle/>
                    <a:p>
                      <a:pPr marL="0" lvl="0" indent="0" algn="ctr" rtl="0">
                        <a:lnSpc>
                          <a:spcPct val="115000"/>
                        </a:lnSpc>
                        <a:spcBef>
                          <a:spcPts val="0"/>
                        </a:spcBef>
                        <a:spcAft>
                          <a:spcPts val="0"/>
                        </a:spcAft>
                        <a:buNone/>
                      </a:pPr>
                      <a:r>
                        <a:rPr lang="en" sz="800" b="1">
                          <a:solidFill>
                            <a:schemeClr val="dk1"/>
                          </a:solidFill>
                          <a:latin typeface="Calibri"/>
                          <a:ea typeface="Calibri"/>
                          <a:cs typeface="Calibri"/>
                          <a:sym typeface="Calibri"/>
                        </a:rPr>
                        <a:t>Time</a:t>
                      </a:r>
                      <a:endParaRPr sz="900"/>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b="1">
                          <a:latin typeface="Calibri"/>
                          <a:ea typeface="Calibri"/>
                          <a:cs typeface="Calibri"/>
                          <a:sym typeface="Calibri"/>
                        </a:rPr>
                        <a:t>Minutes</a:t>
                      </a:r>
                      <a:endParaRPr sz="800" b="1">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latin typeface="Calibri"/>
                          <a:ea typeface="Calibri"/>
                          <a:cs typeface="Calibri"/>
                          <a:sym typeface="Calibri"/>
                        </a:rPr>
                        <a:t>Tuesday</a:t>
                      </a:r>
                      <a:endParaRPr sz="800" b="1">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 sz="800" b="1">
                          <a:latin typeface="Calibri"/>
                          <a:ea typeface="Calibri"/>
                          <a:cs typeface="Calibri"/>
                          <a:sym typeface="Calibri"/>
                        </a:rPr>
                        <a:t>Wednesday</a:t>
                      </a:r>
                      <a:endParaRPr sz="800" b="1">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 sz="800" b="1">
                          <a:latin typeface="Calibri"/>
                          <a:ea typeface="Calibri"/>
                          <a:cs typeface="Calibri"/>
                          <a:sym typeface="Calibri"/>
                        </a:rPr>
                        <a:t>Thursday</a:t>
                      </a:r>
                      <a:endParaRPr sz="800" b="1">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 sz="800" b="1">
                          <a:latin typeface="Calibri"/>
                          <a:ea typeface="Calibri"/>
                          <a:cs typeface="Calibri"/>
                          <a:sym typeface="Calibri"/>
                        </a:rPr>
                        <a:t>Friday</a:t>
                      </a:r>
                      <a:endParaRPr sz="800" b="1">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extLst>
                  <a:ext uri="{0D108BD9-81ED-4DB2-BD59-A6C34878D82A}">
                    <a16:rowId xmlns:a16="http://schemas.microsoft.com/office/drawing/2014/main" val="10001"/>
                  </a:ext>
                </a:extLst>
              </a:tr>
              <a:tr h="215850">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8:55 - 10:15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80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spcBef>
                          <a:spcPts val="0"/>
                        </a:spcBef>
                        <a:spcAft>
                          <a:spcPts val="0"/>
                        </a:spcAft>
                        <a:buNone/>
                      </a:pPr>
                      <a:r>
                        <a:rPr lang="en" sz="800"/>
                        <a:t>Learning</a:t>
                      </a:r>
                      <a:endParaRPr sz="800"/>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800"/>
                        <a:t>Learning</a:t>
                      </a:r>
                      <a:endParaRPr sz="800"/>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800"/>
                        <a:t>Learning</a:t>
                      </a:r>
                      <a:endParaRPr sz="800"/>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800"/>
                        <a:t>Learning</a:t>
                      </a:r>
                      <a:endParaRPr sz="800"/>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2"/>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10:15 - 10:25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gridSpan="4">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Break</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10:25 - 11:45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80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spcBef>
                          <a:spcPts val="0"/>
                        </a:spcBef>
                        <a:spcAft>
                          <a:spcPts val="0"/>
                        </a:spcAft>
                        <a:buNone/>
                      </a:pPr>
                      <a:r>
                        <a:rPr lang="en" sz="800"/>
                        <a:t>Learning</a:t>
                      </a:r>
                      <a:endParaRPr sz="800"/>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800"/>
                        <a:t>Learning</a:t>
                      </a:r>
                      <a:endParaRPr sz="800"/>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800"/>
                        <a:t>Learning</a:t>
                      </a:r>
                      <a:endParaRPr sz="800"/>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800"/>
                        <a:t>Learning</a:t>
                      </a:r>
                      <a:endParaRPr sz="800"/>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4"/>
                  </a:ext>
                </a:extLst>
              </a:tr>
              <a:tr h="197150">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11:45 - 11:55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30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gridSpan="4">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Lunch</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2532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11:55 - 1:15</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80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spcBef>
                          <a:spcPts val="0"/>
                        </a:spcBef>
                        <a:spcAft>
                          <a:spcPts val="0"/>
                        </a:spcAft>
                        <a:buNone/>
                      </a:pPr>
                      <a:r>
                        <a:rPr lang="en" sz="800"/>
                        <a:t>Learning</a:t>
                      </a:r>
                      <a:endParaRPr sz="800"/>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800"/>
                        <a:t>Learning</a:t>
                      </a:r>
                      <a:endParaRPr sz="800"/>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800"/>
                        <a:t>Learning</a:t>
                      </a:r>
                      <a:endParaRPr sz="800"/>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800"/>
                        <a:t>Learning</a:t>
                      </a:r>
                      <a:endParaRPr sz="800"/>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0"/>
          <p:cNvSpPr txBox="1">
            <a:spLocks noGrp="1"/>
          </p:cNvSpPr>
          <p:nvPr>
            <p:ph type="title"/>
          </p:nvPr>
        </p:nvSpPr>
        <p:spPr>
          <a:xfrm>
            <a:off x="0" y="207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6D9EEB"/>
                </a:solidFill>
                <a:latin typeface="Montserrat SemiBold"/>
                <a:ea typeface="Montserrat SemiBold"/>
                <a:cs typeface="Montserrat SemiBold"/>
                <a:sym typeface="Montserrat SemiBold"/>
              </a:rPr>
              <a:t>Survey Results: Families </a:t>
            </a:r>
            <a:endParaRPr sz="2500">
              <a:solidFill>
                <a:srgbClr val="6D9EEB"/>
              </a:solidFill>
              <a:latin typeface="Montserrat SemiBold"/>
              <a:ea typeface="Montserrat SemiBold"/>
              <a:cs typeface="Montserrat SemiBold"/>
              <a:sym typeface="Montserrat SemiBold"/>
            </a:endParaRPr>
          </a:p>
        </p:txBody>
      </p:sp>
      <p:cxnSp>
        <p:nvCxnSpPr>
          <p:cNvPr id="218" name="Google Shape;218;p40"/>
          <p:cNvCxnSpPr/>
          <p:nvPr/>
        </p:nvCxnSpPr>
        <p:spPr>
          <a:xfrm rot="10800000" flipH="1">
            <a:off x="0" y="963500"/>
            <a:ext cx="8234700" cy="5400"/>
          </a:xfrm>
          <a:prstGeom prst="straightConnector1">
            <a:avLst/>
          </a:prstGeom>
          <a:noFill/>
          <a:ln w="38100" cap="flat" cmpd="sng">
            <a:solidFill>
              <a:srgbClr val="6D9EEB"/>
            </a:solidFill>
            <a:prstDash val="solid"/>
            <a:round/>
            <a:headEnd type="none" w="med" len="med"/>
            <a:tailEnd type="none" w="med" len="med"/>
          </a:ln>
        </p:spPr>
      </p:cxnSp>
      <p:pic>
        <p:nvPicPr>
          <p:cNvPr id="219" name="Google Shape;219;p40"/>
          <p:cNvPicPr preferRelativeResize="0"/>
          <p:nvPr/>
        </p:nvPicPr>
        <p:blipFill rotWithShape="1">
          <a:blip r:embed="rId3">
            <a:alphaModFix/>
          </a:blip>
          <a:srcRect b="15361"/>
          <a:stretch/>
        </p:blipFill>
        <p:spPr>
          <a:xfrm>
            <a:off x="152400" y="1121300"/>
            <a:ext cx="8839201" cy="1031713"/>
          </a:xfrm>
          <a:prstGeom prst="rect">
            <a:avLst/>
          </a:prstGeom>
          <a:noFill/>
          <a:ln>
            <a:noFill/>
          </a:ln>
        </p:spPr>
      </p:pic>
      <p:pic>
        <p:nvPicPr>
          <p:cNvPr id="220" name="Google Shape;220;p40"/>
          <p:cNvPicPr preferRelativeResize="0"/>
          <p:nvPr/>
        </p:nvPicPr>
        <p:blipFill>
          <a:blip r:embed="rId4">
            <a:alphaModFix/>
          </a:blip>
          <a:stretch>
            <a:fillRect/>
          </a:stretch>
        </p:blipFill>
        <p:spPr>
          <a:xfrm>
            <a:off x="152400" y="2305413"/>
            <a:ext cx="4468362" cy="2685688"/>
          </a:xfrm>
          <a:prstGeom prst="rect">
            <a:avLst/>
          </a:prstGeom>
          <a:noFill/>
          <a:ln w="9525" cap="flat" cmpd="sng">
            <a:solidFill>
              <a:schemeClr val="dk2"/>
            </a:solidFill>
            <a:prstDash val="solid"/>
            <a:round/>
            <a:headEnd type="none" w="sm" len="sm"/>
            <a:tailEnd type="none" w="sm" len="sm"/>
          </a:ln>
        </p:spPr>
      </p:pic>
      <p:pic>
        <p:nvPicPr>
          <p:cNvPr id="221" name="Google Shape;221;p40"/>
          <p:cNvPicPr preferRelativeResize="0"/>
          <p:nvPr/>
        </p:nvPicPr>
        <p:blipFill rotWithShape="1">
          <a:blip r:embed="rId5">
            <a:alphaModFix/>
          </a:blip>
          <a:srcRect r="1390"/>
          <a:stretch/>
        </p:blipFill>
        <p:spPr>
          <a:xfrm>
            <a:off x="4697300" y="2305425"/>
            <a:ext cx="4406250" cy="26731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1"/>
          <p:cNvSpPr txBox="1">
            <a:spLocks noGrp="1"/>
          </p:cNvSpPr>
          <p:nvPr>
            <p:ph type="title"/>
          </p:nvPr>
        </p:nvSpPr>
        <p:spPr>
          <a:xfrm>
            <a:off x="51300" y="315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6D9EEB"/>
                </a:solidFill>
                <a:latin typeface="Montserrat SemiBold"/>
                <a:ea typeface="Montserrat SemiBold"/>
                <a:cs typeface="Montserrat SemiBold"/>
                <a:sym typeface="Montserrat SemiBold"/>
              </a:rPr>
              <a:t>Survey Results: Staff</a:t>
            </a:r>
            <a:endParaRPr sz="2500">
              <a:solidFill>
                <a:srgbClr val="6D9EEB"/>
              </a:solidFill>
              <a:latin typeface="Montserrat SemiBold"/>
              <a:ea typeface="Montserrat SemiBold"/>
              <a:cs typeface="Montserrat SemiBold"/>
              <a:sym typeface="Montserrat SemiBold"/>
            </a:endParaRPr>
          </a:p>
        </p:txBody>
      </p:sp>
      <p:cxnSp>
        <p:nvCxnSpPr>
          <p:cNvPr id="227" name="Google Shape;227;p41"/>
          <p:cNvCxnSpPr/>
          <p:nvPr/>
        </p:nvCxnSpPr>
        <p:spPr>
          <a:xfrm rot="10800000" flipH="1">
            <a:off x="0" y="1017725"/>
            <a:ext cx="8234700" cy="5400"/>
          </a:xfrm>
          <a:prstGeom prst="straightConnector1">
            <a:avLst/>
          </a:prstGeom>
          <a:noFill/>
          <a:ln w="38100" cap="flat" cmpd="sng">
            <a:solidFill>
              <a:srgbClr val="6D9EEB"/>
            </a:solidFill>
            <a:prstDash val="solid"/>
            <a:round/>
            <a:headEnd type="none" w="med" len="med"/>
            <a:tailEnd type="none" w="med" len="med"/>
          </a:ln>
        </p:spPr>
      </p:cxnSp>
      <p:pic>
        <p:nvPicPr>
          <p:cNvPr id="228" name="Google Shape;228;p41"/>
          <p:cNvPicPr preferRelativeResize="0"/>
          <p:nvPr/>
        </p:nvPicPr>
        <p:blipFill rotWithShape="1">
          <a:blip r:embed="rId3">
            <a:alphaModFix/>
          </a:blip>
          <a:srcRect t="15789"/>
          <a:stretch/>
        </p:blipFill>
        <p:spPr>
          <a:xfrm>
            <a:off x="0" y="888375"/>
            <a:ext cx="9144002" cy="1341900"/>
          </a:xfrm>
          <a:prstGeom prst="rect">
            <a:avLst/>
          </a:prstGeom>
          <a:noFill/>
          <a:ln>
            <a:noFill/>
          </a:ln>
        </p:spPr>
      </p:pic>
      <p:pic>
        <p:nvPicPr>
          <p:cNvPr id="229" name="Google Shape;229;p41"/>
          <p:cNvPicPr preferRelativeResize="0"/>
          <p:nvPr/>
        </p:nvPicPr>
        <p:blipFill>
          <a:blip r:embed="rId4">
            <a:alphaModFix/>
          </a:blip>
          <a:stretch>
            <a:fillRect/>
          </a:stretch>
        </p:blipFill>
        <p:spPr>
          <a:xfrm>
            <a:off x="2079301" y="2458875"/>
            <a:ext cx="5093534" cy="26084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2"/>
          <p:cNvSpPr txBox="1">
            <a:spLocks noGrp="1"/>
          </p:cNvSpPr>
          <p:nvPr>
            <p:ph type="title"/>
          </p:nvPr>
        </p:nvSpPr>
        <p:spPr>
          <a:xfrm>
            <a:off x="0" y="241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6D9EEB"/>
                </a:solidFill>
                <a:latin typeface="Montserrat SemiBold"/>
                <a:ea typeface="Montserrat SemiBold"/>
                <a:cs typeface="Montserrat SemiBold"/>
                <a:sym typeface="Montserrat SemiBold"/>
              </a:rPr>
              <a:t>Steering Committees	 </a:t>
            </a:r>
            <a:endParaRPr>
              <a:solidFill>
                <a:srgbClr val="6D9EEB"/>
              </a:solidFill>
              <a:latin typeface="Montserrat SemiBold"/>
              <a:ea typeface="Montserrat SemiBold"/>
              <a:cs typeface="Montserrat SemiBold"/>
              <a:sym typeface="Montserrat SemiBold"/>
            </a:endParaRPr>
          </a:p>
          <a:p>
            <a:pPr marL="0" lvl="0" indent="0" algn="l" rtl="0">
              <a:spcBef>
                <a:spcPts val="0"/>
              </a:spcBef>
              <a:spcAft>
                <a:spcPts val="0"/>
              </a:spcAft>
              <a:buNone/>
            </a:pPr>
            <a:endParaRPr/>
          </a:p>
        </p:txBody>
      </p:sp>
      <p:sp>
        <p:nvSpPr>
          <p:cNvPr id="235" name="Google Shape;235;p42"/>
          <p:cNvSpPr txBox="1">
            <a:spLocks noGrp="1"/>
          </p:cNvSpPr>
          <p:nvPr>
            <p:ph type="body" idx="1"/>
          </p:nvPr>
        </p:nvSpPr>
        <p:spPr>
          <a:xfrm>
            <a:off x="298800" y="1221875"/>
            <a:ext cx="7923000" cy="3770400"/>
          </a:xfrm>
          <a:prstGeom prst="rect">
            <a:avLst/>
          </a:prstGeom>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Clr>
                <a:srgbClr val="000000"/>
              </a:buClr>
              <a:buSzPts val="2200"/>
              <a:buFont typeface="Montserrat"/>
              <a:buChar char="➢"/>
            </a:pPr>
            <a:r>
              <a:rPr lang="en" sz="2200" b="1">
                <a:solidFill>
                  <a:srgbClr val="000000"/>
                </a:solidFill>
                <a:latin typeface="Montserrat"/>
                <a:ea typeface="Montserrat"/>
                <a:cs typeface="Montserrat"/>
                <a:sym typeface="Montserrat"/>
              </a:rPr>
              <a:t>Collaborative Working Group</a:t>
            </a:r>
            <a:endParaRPr sz="2200" b="1">
              <a:solidFill>
                <a:srgbClr val="000000"/>
              </a:solidFill>
              <a:latin typeface="Montserrat"/>
              <a:ea typeface="Montserrat"/>
              <a:cs typeface="Montserrat"/>
              <a:sym typeface="Montserrat"/>
            </a:endParaRPr>
          </a:p>
          <a:p>
            <a:pPr marL="914400" lvl="1" indent="-349250" algn="l" rtl="0">
              <a:lnSpc>
                <a:spcPct val="115000"/>
              </a:lnSpc>
              <a:spcBef>
                <a:spcPts val="0"/>
              </a:spcBef>
              <a:spcAft>
                <a:spcPts val="0"/>
              </a:spcAft>
              <a:buClr>
                <a:srgbClr val="000000"/>
              </a:buClr>
              <a:buSzPts val="1900"/>
              <a:buFont typeface="Montserrat"/>
              <a:buChar char="○"/>
            </a:pPr>
            <a:r>
              <a:rPr lang="en" sz="1900" u="sng">
                <a:solidFill>
                  <a:srgbClr val="000000"/>
                </a:solidFill>
                <a:latin typeface="Montserrat"/>
                <a:ea typeface="Montserrat"/>
                <a:cs typeface="Montserrat"/>
                <a:sym typeface="Montserrat"/>
              </a:rPr>
              <a:t>Goal: </a:t>
            </a:r>
            <a:r>
              <a:rPr lang="en" sz="1900">
                <a:solidFill>
                  <a:srgbClr val="000000"/>
                </a:solidFill>
                <a:latin typeface="Montserrat"/>
                <a:ea typeface="Montserrat"/>
                <a:cs typeface="Montserrat"/>
                <a:sym typeface="Montserrat"/>
              </a:rPr>
              <a:t>Develop Recommendations for Reopening</a:t>
            </a:r>
            <a:endParaRPr sz="1900">
              <a:solidFill>
                <a:srgbClr val="000000"/>
              </a:solidFill>
              <a:latin typeface="Montserrat"/>
              <a:ea typeface="Montserrat"/>
              <a:cs typeface="Montserrat"/>
              <a:sym typeface="Montserrat"/>
            </a:endParaRPr>
          </a:p>
          <a:p>
            <a:pPr marL="914400" lvl="1" indent="-349250" algn="l" rtl="0">
              <a:lnSpc>
                <a:spcPct val="115000"/>
              </a:lnSpc>
              <a:spcBef>
                <a:spcPts val="0"/>
              </a:spcBef>
              <a:spcAft>
                <a:spcPts val="0"/>
              </a:spcAft>
              <a:buClr>
                <a:srgbClr val="000000"/>
              </a:buClr>
              <a:buSzPts val="1900"/>
              <a:buFont typeface="Montserrat"/>
              <a:buChar char="○"/>
            </a:pPr>
            <a:r>
              <a:rPr lang="en" sz="1900">
                <a:solidFill>
                  <a:srgbClr val="000000"/>
                </a:solidFill>
                <a:latin typeface="Montserrat"/>
                <a:ea typeface="Montserrat"/>
                <a:cs typeface="Montserrat"/>
                <a:sym typeface="Montserrat"/>
              </a:rPr>
              <a:t>Certificated and Classified Staff</a:t>
            </a:r>
            <a:endParaRPr sz="1900">
              <a:solidFill>
                <a:srgbClr val="000000"/>
              </a:solidFill>
              <a:latin typeface="Montserrat"/>
              <a:ea typeface="Montserrat"/>
              <a:cs typeface="Montserrat"/>
              <a:sym typeface="Montserrat"/>
            </a:endParaRPr>
          </a:p>
          <a:p>
            <a:pPr marL="914400" lvl="1" indent="-349250" algn="l" rtl="0">
              <a:lnSpc>
                <a:spcPct val="115000"/>
              </a:lnSpc>
              <a:spcBef>
                <a:spcPts val="0"/>
              </a:spcBef>
              <a:spcAft>
                <a:spcPts val="0"/>
              </a:spcAft>
              <a:buClr>
                <a:srgbClr val="000000"/>
              </a:buClr>
              <a:buSzPts val="1900"/>
              <a:buFont typeface="Montserrat"/>
              <a:buChar char="○"/>
            </a:pPr>
            <a:r>
              <a:rPr lang="en" sz="1900">
                <a:solidFill>
                  <a:srgbClr val="000000"/>
                </a:solidFill>
                <a:latin typeface="Montserrat"/>
                <a:ea typeface="Montserrat"/>
                <a:cs typeface="Montserrat"/>
                <a:sym typeface="Montserrat"/>
              </a:rPr>
              <a:t>Site and District Administrators</a:t>
            </a:r>
            <a:endParaRPr sz="1900">
              <a:solidFill>
                <a:srgbClr val="000000"/>
              </a:solidFill>
              <a:latin typeface="Montserrat"/>
              <a:ea typeface="Montserrat"/>
              <a:cs typeface="Montserrat"/>
              <a:sym typeface="Montserrat"/>
            </a:endParaRPr>
          </a:p>
          <a:p>
            <a:pPr marL="457200" lvl="0" indent="-368300" algn="l" rtl="0">
              <a:spcBef>
                <a:spcPts val="0"/>
              </a:spcBef>
              <a:spcAft>
                <a:spcPts val="0"/>
              </a:spcAft>
              <a:buClr>
                <a:srgbClr val="000000"/>
              </a:buClr>
              <a:buSzPts val="2200"/>
              <a:buFont typeface="Montserrat"/>
              <a:buChar char="➢"/>
            </a:pPr>
            <a:r>
              <a:rPr lang="en" sz="2200" b="1">
                <a:solidFill>
                  <a:srgbClr val="000000"/>
                </a:solidFill>
                <a:latin typeface="Montserrat"/>
                <a:ea typeface="Montserrat"/>
                <a:cs typeface="Montserrat"/>
                <a:sym typeface="Montserrat"/>
              </a:rPr>
              <a:t>Advisory Committees</a:t>
            </a:r>
            <a:endParaRPr sz="2200" b="1">
              <a:solidFill>
                <a:srgbClr val="000000"/>
              </a:solidFill>
              <a:latin typeface="Montserrat"/>
              <a:ea typeface="Montserrat"/>
              <a:cs typeface="Montserrat"/>
              <a:sym typeface="Montserrat"/>
            </a:endParaRPr>
          </a:p>
          <a:p>
            <a:pPr marL="914400" lvl="1" indent="-349250" algn="l" rtl="0">
              <a:spcBef>
                <a:spcPts val="0"/>
              </a:spcBef>
              <a:spcAft>
                <a:spcPts val="0"/>
              </a:spcAft>
              <a:buClr>
                <a:srgbClr val="000000"/>
              </a:buClr>
              <a:buSzPts val="1900"/>
              <a:buFont typeface="Montserrat"/>
              <a:buChar char="○"/>
            </a:pPr>
            <a:r>
              <a:rPr lang="en" sz="1900">
                <a:solidFill>
                  <a:srgbClr val="000000"/>
                </a:solidFill>
                <a:latin typeface="Montserrat"/>
                <a:ea typeface="Montserrat"/>
                <a:cs typeface="Montserrat"/>
                <a:sym typeface="Montserrat"/>
              </a:rPr>
              <a:t>Parent</a:t>
            </a:r>
            <a:endParaRPr sz="1900">
              <a:solidFill>
                <a:srgbClr val="000000"/>
              </a:solidFill>
              <a:latin typeface="Montserrat"/>
              <a:ea typeface="Montserrat"/>
              <a:cs typeface="Montserrat"/>
              <a:sym typeface="Montserrat"/>
            </a:endParaRPr>
          </a:p>
          <a:p>
            <a:pPr marL="914400" lvl="1" indent="-349250" algn="l" rtl="0">
              <a:spcBef>
                <a:spcPts val="0"/>
              </a:spcBef>
              <a:spcAft>
                <a:spcPts val="0"/>
              </a:spcAft>
              <a:buClr>
                <a:srgbClr val="000000"/>
              </a:buClr>
              <a:buSzPts val="1900"/>
              <a:buFont typeface="Montserrat"/>
              <a:buChar char="○"/>
            </a:pPr>
            <a:r>
              <a:rPr lang="en" sz="1900">
                <a:solidFill>
                  <a:srgbClr val="000000"/>
                </a:solidFill>
                <a:latin typeface="Montserrat"/>
                <a:ea typeface="Montserrat"/>
                <a:cs typeface="Montserrat"/>
                <a:sym typeface="Montserrat"/>
              </a:rPr>
              <a:t>Student (Elementary and Secondary)</a:t>
            </a:r>
            <a:endParaRPr sz="1900">
              <a:solidFill>
                <a:srgbClr val="000000"/>
              </a:solidFill>
              <a:latin typeface="Montserrat"/>
              <a:ea typeface="Montserrat"/>
              <a:cs typeface="Montserrat"/>
              <a:sym typeface="Montserrat"/>
            </a:endParaRPr>
          </a:p>
          <a:p>
            <a:pPr marL="914400" lvl="1" indent="-349250" algn="l" rtl="0">
              <a:spcBef>
                <a:spcPts val="0"/>
              </a:spcBef>
              <a:spcAft>
                <a:spcPts val="0"/>
              </a:spcAft>
              <a:buClr>
                <a:srgbClr val="000000"/>
              </a:buClr>
              <a:buSzPts val="1900"/>
              <a:buFont typeface="Montserrat"/>
              <a:buChar char="○"/>
            </a:pPr>
            <a:r>
              <a:rPr lang="en" sz="1900">
                <a:solidFill>
                  <a:srgbClr val="000000"/>
                </a:solidFill>
                <a:latin typeface="Montserrat"/>
                <a:ea typeface="Montserrat"/>
                <a:cs typeface="Montserrat"/>
                <a:sym typeface="Montserrat"/>
              </a:rPr>
              <a:t>Staff </a:t>
            </a:r>
            <a:endParaRPr sz="1900">
              <a:solidFill>
                <a:srgbClr val="000000"/>
              </a:solidFill>
              <a:latin typeface="Montserrat"/>
              <a:ea typeface="Montserrat"/>
              <a:cs typeface="Montserrat"/>
              <a:sym typeface="Montserrat"/>
            </a:endParaRPr>
          </a:p>
          <a:p>
            <a:pPr marL="914400" lvl="1" indent="-349250" algn="l" rtl="0">
              <a:spcBef>
                <a:spcPts val="0"/>
              </a:spcBef>
              <a:spcAft>
                <a:spcPts val="0"/>
              </a:spcAft>
              <a:buClr>
                <a:srgbClr val="000000"/>
              </a:buClr>
              <a:buSzPts val="1900"/>
              <a:buFont typeface="Montserrat"/>
              <a:buChar char="○"/>
            </a:pPr>
            <a:r>
              <a:rPr lang="en" sz="1900">
                <a:solidFill>
                  <a:srgbClr val="000000"/>
                </a:solidFill>
                <a:latin typeface="Montserrat"/>
                <a:ea typeface="Montserrat"/>
                <a:cs typeface="Montserrat"/>
                <a:sym typeface="Montserrat"/>
              </a:rPr>
              <a:t>Whole Group</a:t>
            </a:r>
            <a:endParaRPr sz="1900">
              <a:solidFill>
                <a:srgbClr val="000000"/>
              </a:solidFill>
              <a:latin typeface="Montserrat"/>
              <a:ea typeface="Montserrat"/>
              <a:cs typeface="Montserrat"/>
              <a:sym typeface="Montserrat"/>
            </a:endParaRPr>
          </a:p>
        </p:txBody>
      </p:sp>
      <p:cxnSp>
        <p:nvCxnSpPr>
          <p:cNvPr id="236" name="Google Shape;236;p42"/>
          <p:cNvCxnSpPr/>
          <p:nvPr/>
        </p:nvCxnSpPr>
        <p:spPr>
          <a:xfrm rot="10800000" flipH="1">
            <a:off x="0" y="930125"/>
            <a:ext cx="8234700" cy="5400"/>
          </a:xfrm>
          <a:prstGeom prst="straightConnector1">
            <a:avLst/>
          </a:prstGeom>
          <a:noFill/>
          <a:ln w="38100" cap="flat" cmpd="sng">
            <a:solidFill>
              <a:srgbClr val="6D9EEB"/>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3"/>
          <p:cNvSpPr txBox="1">
            <a:spLocks noGrp="1"/>
          </p:cNvSpPr>
          <p:nvPr>
            <p:ph type="title"/>
          </p:nvPr>
        </p:nvSpPr>
        <p:spPr>
          <a:xfrm>
            <a:off x="0" y="344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6D9EEB"/>
                </a:solidFill>
                <a:latin typeface="Montserrat SemiBold"/>
                <a:ea typeface="Montserrat SemiBold"/>
                <a:cs typeface="Montserrat SemiBold"/>
                <a:sym typeface="Montserrat SemiBold"/>
              </a:rPr>
              <a:t>Collaborative Working Groups: Emerging Themes</a:t>
            </a:r>
            <a:endParaRPr sz="2500">
              <a:solidFill>
                <a:srgbClr val="6D9EEB"/>
              </a:solidFill>
              <a:latin typeface="Montserrat SemiBold"/>
              <a:ea typeface="Montserrat SemiBold"/>
              <a:cs typeface="Montserrat SemiBold"/>
              <a:sym typeface="Montserrat SemiBold"/>
            </a:endParaRPr>
          </a:p>
        </p:txBody>
      </p:sp>
      <p:sp>
        <p:nvSpPr>
          <p:cNvPr id="242" name="Google Shape;242;p43"/>
          <p:cNvSpPr txBox="1">
            <a:spLocks noGrp="1"/>
          </p:cNvSpPr>
          <p:nvPr>
            <p:ph type="body" idx="1"/>
          </p:nvPr>
        </p:nvSpPr>
        <p:spPr>
          <a:xfrm>
            <a:off x="354675" y="1665550"/>
            <a:ext cx="8331600" cy="2564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Montserrat Medium"/>
              <a:buChar char="➢"/>
            </a:pPr>
            <a:r>
              <a:rPr lang="en" sz="1800">
                <a:solidFill>
                  <a:srgbClr val="000000"/>
                </a:solidFill>
                <a:latin typeface="Montserrat Medium"/>
                <a:ea typeface="Montserrat Medium"/>
                <a:cs typeface="Montserrat Medium"/>
                <a:sym typeface="Montserrat Medium"/>
              </a:rPr>
              <a:t>Safety should be at the forefront of discussions and inform all ongoing decisions.</a:t>
            </a:r>
            <a:endParaRPr sz="1800">
              <a:solidFill>
                <a:srgbClr val="000000"/>
              </a:solidFill>
              <a:latin typeface="Montserrat Medium"/>
              <a:ea typeface="Montserrat Medium"/>
              <a:cs typeface="Montserrat Medium"/>
              <a:sym typeface="Montserrat Medium"/>
            </a:endParaRPr>
          </a:p>
          <a:p>
            <a:pPr marL="457200" lvl="0" indent="0" algn="l" rtl="0">
              <a:spcBef>
                <a:spcPts val="1600"/>
              </a:spcBef>
              <a:spcAft>
                <a:spcPts val="0"/>
              </a:spcAft>
              <a:buNone/>
            </a:pPr>
            <a:endParaRPr sz="1800">
              <a:solidFill>
                <a:srgbClr val="000000"/>
              </a:solidFill>
              <a:latin typeface="Montserrat Medium"/>
              <a:ea typeface="Montserrat Medium"/>
              <a:cs typeface="Montserrat Medium"/>
              <a:sym typeface="Montserrat Medium"/>
            </a:endParaRPr>
          </a:p>
          <a:p>
            <a:pPr marL="457200" lvl="0" indent="-342900" algn="l" rtl="0">
              <a:spcBef>
                <a:spcPts val="1600"/>
              </a:spcBef>
              <a:spcAft>
                <a:spcPts val="0"/>
              </a:spcAft>
              <a:buClr>
                <a:srgbClr val="000000"/>
              </a:buClr>
              <a:buSzPts val="1800"/>
              <a:buFont typeface="Montserrat Medium"/>
              <a:buChar char="➢"/>
            </a:pPr>
            <a:r>
              <a:rPr lang="en" sz="1800">
                <a:solidFill>
                  <a:srgbClr val="000000"/>
                </a:solidFill>
                <a:latin typeface="Montserrat Medium"/>
                <a:ea typeface="Montserrat Medium"/>
                <a:cs typeface="Montserrat Medium"/>
                <a:sym typeface="Montserrat Medium"/>
              </a:rPr>
              <a:t>Moving to a hybrid environment poses a variety of challenges that still need to be addressed and October does not seem like a realistic timeframe to address these challenges. </a:t>
            </a:r>
            <a:endParaRPr sz="1800">
              <a:solidFill>
                <a:srgbClr val="000000"/>
              </a:solidFill>
              <a:latin typeface="Montserrat Medium"/>
              <a:ea typeface="Montserrat Medium"/>
              <a:cs typeface="Montserrat Medium"/>
              <a:sym typeface="Montserrat Medium"/>
            </a:endParaRPr>
          </a:p>
          <a:p>
            <a:pPr marL="457200" marR="107134" lvl="0" indent="0" algn="l" rtl="0">
              <a:lnSpc>
                <a:spcPct val="113834"/>
              </a:lnSpc>
              <a:spcBef>
                <a:spcPts val="1934"/>
              </a:spcBef>
              <a:spcAft>
                <a:spcPts val="0"/>
              </a:spcAft>
              <a:buNone/>
            </a:pPr>
            <a:endParaRPr sz="1800">
              <a:solidFill>
                <a:srgbClr val="000000"/>
              </a:solidFill>
              <a:latin typeface="Montserrat Medium"/>
              <a:ea typeface="Montserrat Medium"/>
              <a:cs typeface="Montserrat Medium"/>
              <a:sym typeface="Montserrat Medium"/>
            </a:endParaRPr>
          </a:p>
        </p:txBody>
      </p:sp>
      <p:cxnSp>
        <p:nvCxnSpPr>
          <p:cNvPr id="243" name="Google Shape;243;p43"/>
          <p:cNvCxnSpPr/>
          <p:nvPr/>
        </p:nvCxnSpPr>
        <p:spPr>
          <a:xfrm rot="10800000" flipH="1">
            <a:off x="0" y="1101150"/>
            <a:ext cx="8234700" cy="5400"/>
          </a:xfrm>
          <a:prstGeom prst="straightConnector1">
            <a:avLst/>
          </a:prstGeom>
          <a:noFill/>
          <a:ln w="38100" cap="flat" cmpd="sng">
            <a:solidFill>
              <a:srgbClr val="6D9EEB"/>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xEl>
                                              <p:pRg st="0" end="0"/>
                                            </p:txEl>
                                          </p:spTgt>
                                        </p:tgtEl>
                                        <p:attrNameLst>
                                          <p:attrName>style.visibility</p:attrName>
                                        </p:attrNameLst>
                                      </p:cBhvr>
                                      <p:to>
                                        <p:strVal val="visible"/>
                                      </p:to>
                                    </p:set>
                                    <p:animEffect transition="in" filter="fade">
                                      <p:cBhvr>
                                        <p:cTn id="7" dur="1000"/>
                                        <p:tgtEl>
                                          <p:spTgt spid="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
                                            <p:txEl>
                                              <p:pRg st="1" end="1"/>
                                            </p:txEl>
                                          </p:spTgt>
                                        </p:tgtEl>
                                        <p:attrNameLst>
                                          <p:attrName>style.visibility</p:attrName>
                                        </p:attrNameLst>
                                      </p:cBhvr>
                                      <p:to>
                                        <p:strVal val="visible"/>
                                      </p:to>
                                    </p:set>
                                    <p:animEffect transition="in" filter="fade">
                                      <p:cBhvr>
                                        <p:cTn id="12" dur="1000"/>
                                        <p:tgtEl>
                                          <p:spTgt spid="2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2">
                                            <p:txEl>
                                              <p:pRg st="2" end="2"/>
                                            </p:txEl>
                                          </p:spTgt>
                                        </p:tgtEl>
                                        <p:attrNameLst>
                                          <p:attrName>style.visibility</p:attrName>
                                        </p:attrNameLst>
                                      </p:cBhvr>
                                      <p:to>
                                        <p:strVal val="visible"/>
                                      </p:to>
                                    </p:set>
                                    <p:animEffect transition="in" filter="fade">
                                      <p:cBhvr>
                                        <p:cTn id="17" dur="1000"/>
                                        <p:tgtEl>
                                          <p:spTgt spid="2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2">
                                            <p:txEl>
                                              <p:pRg st="3" end="3"/>
                                            </p:txEl>
                                          </p:spTgt>
                                        </p:tgtEl>
                                        <p:attrNameLst>
                                          <p:attrName>style.visibility</p:attrName>
                                        </p:attrNameLst>
                                      </p:cBhvr>
                                      <p:to>
                                        <p:strVal val="visible"/>
                                      </p:to>
                                    </p:set>
                                    <p:animEffect transition="in" filter="fade">
                                      <p:cBhvr>
                                        <p:cTn id="22" dur="1000"/>
                                        <p:tgtEl>
                                          <p:spTgt spid="2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6D9EEB"/>
                </a:solidFill>
                <a:latin typeface="Montserrat SemiBold"/>
                <a:ea typeface="Montserrat SemiBold"/>
                <a:cs typeface="Montserrat SemiBold"/>
                <a:sym typeface="Montserrat SemiBold"/>
              </a:rPr>
              <a:t>Agenda</a:t>
            </a:r>
            <a:endParaRPr/>
          </a:p>
          <a:p>
            <a:pPr marL="0" lvl="0" indent="0" algn="l" rtl="0">
              <a:spcBef>
                <a:spcPts val="0"/>
              </a:spcBef>
              <a:spcAft>
                <a:spcPts val="0"/>
              </a:spcAft>
              <a:buNone/>
            </a:pPr>
            <a:endParaRPr/>
          </a:p>
        </p:txBody>
      </p:sp>
      <p:sp>
        <p:nvSpPr>
          <p:cNvPr id="107" name="Google Shape;107;p26"/>
          <p:cNvSpPr txBox="1">
            <a:spLocks noGrp="1"/>
          </p:cNvSpPr>
          <p:nvPr>
            <p:ph type="body" idx="1"/>
          </p:nvPr>
        </p:nvSpPr>
        <p:spPr>
          <a:xfrm>
            <a:off x="409575" y="1664000"/>
            <a:ext cx="8520600" cy="2228100"/>
          </a:xfrm>
          <a:prstGeom prst="rect">
            <a:avLst/>
          </a:prstGeom>
        </p:spPr>
        <p:txBody>
          <a:bodyPr spcFirstLastPara="1" wrap="square" lIns="91425" tIns="91425" rIns="91425" bIns="91425" anchor="t" anchorCtr="0">
            <a:noAutofit/>
          </a:bodyPr>
          <a:lstStyle/>
          <a:p>
            <a:pPr marL="457200" lvl="0" indent="-368300" algn="l" rtl="0">
              <a:lnSpc>
                <a:spcPct val="150000"/>
              </a:lnSpc>
              <a:spcBef>
                <a:spcPts val="0"/>
              </a:spcBef>
              <a:spcAft>
                <a:spcPts val="0"/>
              </a:spcAft>
              <a:buClr>
                <a:srgbClr val="000000"/>
              </a:buClr>
              <a:buSzPts val="2200"/>
              <a:buFont typeface="Montserrat Medium"/>
              <a:buChar char="➢"/>
            </a:pPr>
            <a:r>
              <a:rPr lang="en" sz="2200">
                <a:solidFill>
                  <a:srgbClr val="000000"/>
                </a:solidFill>
                <a:latin typeface="Montserrat Medium"/>
                <a:ea typeface="Montserrat Medium"/>
                <a:cs typeface="Montserrat Medium"/>
                <a:sym typeface="Montserrat Medium"/>
              </a:rPr>
              <a:t>Introduction and Context</a:t>
            </a:r>
            <a:endParaRPr sz="2200">
              <a:solidFill>
                <a:srgbClr val="000000"/>
              </a:solidFill>
              <a:latin typeface="Montserrat Medium"/>
              <a:ea typeface="Montserrat Medium"/>
              <a:cs typeface="Montserrat Medium"/>
              <a:sym typeface="Montserrat Medium"/>
            </a:endParaRPr>
          </a:p>
          <a:p>
            <a:pPr marL="457200" lvl="0" indent="-368300" algn="l" rtl="0">
              <a:lnSpc>
                <a:spcPct val="150000"/>
              </a:lnSpc>
              <a:spcBef>
                <a:spcPts val="0"/>
              </a:spcBef>
              <a:spcAft>
                <a:spcPts val="0"/>
              </a:spcAft>
              <a:buClr>
                <a:srgbClr val="000000"/>
              </a:buClr>
              <a:buSzPts val="2200"/>
              <a:buFont typeface="Montserrat Medium"/>
              <a:buChar char="➢"/>
            </a:pPr>
            <a:r>
              <a:rPr lang="en" sz="2200">
                <a:solidFill>
                  <a:srgbClr val="000000"/>
                </a:solidFill>
                <a:latin typeface="Montserrat Medium"/>
                <a:ea typeface="Montserrat Medium"/>
                <a:cs typeface="Montserrat Medium"/>
                <a:sym typeface="Montserrat Medium"/>
              </a:rPr>
              <a:t>Feedback and Remote Learning Update</a:t>
            </a:r>
            <a:endParaRPr sz="2200">
              <a:solidFill>
                <a:srgbClr val="000000"/>
              </a:solidFill>
              <a:latin typeface="Montserrat Medium"/>
              <a:ea typeface="Montserrat Medium"/>
              <a:cs typeface="Montserrat Medium"/>
              <a:sym typeface="Montserrat Medium"/>
            </a:endParaRPr>
          </a:p>
          <a:p>
            <a:pPr marL="457200" lvl="0" indent="-368300" algn="l" rtl="0">
              <a:lnSpc>
                <a:spcPct val="150000"/>
              </a:lnSpc>
              <a:spcBef>
                <a:spcPts val="0"/>
              </a:spcBef>
              <a:spcAft>
                <a:spcPts val="0"/>
              </a:spcAft>
              <a:buClr>
                <a:srgbClr val="000000"/>
              </a:buClr>
              <a:buSzPts val="2200"/>
              <a:buFont typeface="Montserrat Medium"/>
              <a:buChar char="➢"/>
            </a:pPr>
            <a:r>
              <a:rPr lang="en" sz="2200">
                <a:solidFill>
                  <a:srgbClr val="000000"/>
                </a:solidFill>
                <a:latin typeface="Montserrat Medium"/>
                <a:ea typeface="Montserrat Medium"/>
                <a:cs typeface="Montserrat Medium"/>
                <a:sym typeface="Montserrat Medium"/>
              </a:rPr>
              <a:t>Stakeholder Feedback on Reopening</a:t>
            </a:r>
            <a:endParaRPr sz="2200">
              <a:solidFill>
                <a:srgbClr val="000000"/>
              </a:solidFill>
              <a:latin typeface="Montserrat Medium"/>
              <a:ea typeface="Montserrat Medium"/>
              <a:cs typeface="Montserrat Medium"/>
              <a:sym typeface="Montserrat Medium"/>
            </a:endParaRPr>
          </a:p>
          <a:p>
            <a:pPr marL="457200" lvl="0" indent="-368300" algn="l" rtl="0">
              <a:lnSpc>
                <a:spcPct val="150000"/>
              </a:lnSpc>
              <a:spcBef>
                <a:spcPts val="0"/>
              </a:spcBef>
              <a:spcAft>
                <a:spcPts val="0"/>
              </a:spcAft>
              <a:buClr>
                <a:srgbClr val="000000"/>
              </a:buClr>
              <a:buSzPts val="2200"/>
              <a:buFont typeface="Montserrat Medium"/>
              <a:buChar char="➢"/>
            </a:pPr>
            <a:r>
              <a:rPr lang="en" sz="2200">
                <a:solidFill>
                  <a:srgbClr val="000000"/>
                </a:solidFill>
                <a:latin typeface="Montserrat Medium"/>
                <a:ea typeface="Montserrat Medium"/>
                <a:cs typeface="Montserrat Medium"/>
                <a:sym typeface="Montserrat Medium"/>
              </a:rPr>
              <a:t>SRVUSD Plan for Reopening</a:t>
            </a:r>
            <a:endParaRPr sz="2200">
              <a:solidFill>
                <a:srgbClr val="000000"/>
              </a:solidFill>
              <a:latin typeface="Montserrat Medium"/>
              <a:ea typeface="Montserrat Medium"/>
              <a:cs typeface="Montserrat Medium"/>
              <a:sym typeface="Montserrat Medium"/>
            </a:endParaRPr>
          </a:p>
        </p:txBody>
      </p:sp>
      <p:cxnSp>
        <p:nvCxnSpPr>
          <p:cNvPr id="108" name="Google Shape;108;p26"/>
          <p:cNvCxnSpPr/>
          <p:nvPr/>
        </p:nvCxnSpPr>
        <p:spPr>
          <a:xfrm rot="10800000" flipH="1">
            <a:off x="0" y="1213800"/>
            <a:ext cx="8234700" cy="5400"/>
          </a:xfrm>
          <a:prstGeom prst="straightConnector1">
            <a:avLst/>
          </a:prstGeom>
          <a:noFill/>
          <a:ln w="38100" cap="flat" cmpd="sng">
            <a:solidFill>
              <a:srgbClr val="6D9EEB"/>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4"/>
          <p:cNvSpPr txBox="1">
            <a:spLocks noGrp="1"/>
          </p:cNvSpPr>
          <p:nvPr>
            <p:ph type="title"/>
          </p:nvPr>
        </p:nvSpPr>
        <p:spPr>
          <a:xfrm>
            <a:off x="0" y="1694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6D9EEB"/>
                </a:solidFill>
                <a:latin typeface="Montserrat SemiBold"/>
                <a:ea typeface="Montserrat SemiBold"/>
                <a:cs typeface="Montserrat SemiBold"/>
                <a:sym typeface="Montserrat SemiBold"/>
              </a:rPr>
              <a:t>Collaborative Working Groups: Emerging Themes Continued</a:t>
            </a:r>
            <a:endParaRPr sz="2500">
              <a:solidFill>
                <a:srgbClr val="6D9EEB"/>
              </a:solidFill>
              <a:latin typeface="Montserrat SemiBold"/>
              <a:ea typeface="Montserrat SemiBold"/>
              <a:cs typeface="Montserrat SemiBold"/>
              <a:sym typeface="Montserrat SemiBold"/>
            </a:endParaRPr>
          </a:p>
        </p:txBody>
      </p:sp>
      <p:sp>
        <p:nvSpPr>
          <p:cNvPr id="249" name="Google Shape;249;p44"/>
          <p:cNvSpPr txBox="1">
            <a:spLocks noGrp="1"/>
          </p:cNvSpPr>
          <p:nvPr>
            <p:ph type="body" idx="1"/>
          </p:nvPr>
        </p:nvSpPr>
        <p:spPr>
          <a:xfrm>
            <a:off x="354675" y="1465325"/>
            <a:ext cx="8331600" cy="2789700"/>
          </a:xfrm>
          <a:prstGeom prst="rect">
            <a:avLst/>
          </a:prstGeom>
        </p:spPr>
        <p:txBody>
          <a:bodyPr spcFirstLastPara="1" wrap="square" lIns="91425" tIns="91425" rIns="91425" bIns="91425" anchor="t" anchorCtr="0">
            <a:noAutofit/>
          </a:bodyPr>
          <a:lstStyle/>
          <a:p>
            <a:pPr marL="457200" marR="84802" lvl="0" indent="-342900" algn="l" rtl="0">
              <a:lnSpc>
                <a:spcPct val="111602"/>
              </a:lnSpc>
              <a:spcBef>
                <a:spcPts val="1954"/>
              </a:spcBef>
              <a:spcAft>
                <a:spcPts val="0"/>
              </a:spcAft>
              <a:buClr>
                <a:srgbClr val="000000"/>
              </a:buClr>
              <a:buSzPts val="1800"/>
              <a:buFont typeface="Montserrat Medium"/>
              <a:buChar char="➢"/>
            </a:pPr>
            <a:r>
              <a:rPr lang="en" sz="1800">
                <a:solidFill>
                  <a:srgbClr val="000000"/>
                </a:solidFill>
                <a:latin typeface="Montserrat Medium"/>
                <a:ea typeface="Montserrat Medium"/>
                <a:cs typeface="Montserrat Medium"/>
                <a:sym typeface="Montserrat Medium"/>
              </a:rPr>
              <a:t>The District needs to support the community in understanding what a hybrid learning environment looks like.</a:t>
            </a:r>
            <a:endParaRPr sz="1800">
              <a:solidFill>
                <a:srgbClr val="000000"/>
              </a:solidFill>
              <a:latin typeface="Montserrat Medium"/>
              <a:ea typeface="Montserrat Medium"/>
              <a:cs typeface="Montserrat Medium"/>
              <a:sym typeface="Montserrat Medium"/>
            </a:endParaRPr>
          </a:p>
          <a:p>
            <a:pPr marL="457200" marR="84802" lvl="0" indent="0" algn="l" rtl="0">
              <a:lnSpc>
                <a:spcPct val="111602"/>
              </a:lnSpc>
              <a:spcBef>
                <a:spcPts val="1954"/>
              </a:spcBef>
              <a:spcAft>
                <a:spcPts val="0"/>
              </a:spcAft>
              <a:buNone/>
            </a:pPr>
            <a:endParaRPr sz="1800">
              <a:solidFill>
                <a:srgbClr val="000000"/>
              </a:solidFill>
              <a:latin typeface="Montserrat Medium"/>
              <a:ea typeface="Montserrat Medium"/>
              <a:cs typeface="Montserrat Medium"/>
              <a:sym typeface="Montserrat Medium"/>
            </a:endParaRPr>
          </a:p>
          <a:p>
            <a:pPr marL="457200" marR="107134" lvl="0" indent="-342900" algn="l" rtl="0">
              <a:lnSpc>
                <a:spcPct val="113834"/>
              </a:lnSpc>
              <a:spcBef>
                <a:spcPts val="1934"/>
              </a:spcBef>
              <a:spcAft>
                <a:spcPts val="0"/>
              </a:spcAft>
              <a:buClr>
                <a:srgbClr val="000000"/>
              </a:buClr>
              <a:buSzPts val="1800"/>
              <a:buFont typeface="Montserrat Medium"/>
              <a:buChar char="➢"/>
            </a:pPr>
            <a:r>
              <a:rPr lang="en" sz="1800">
                <a:solidFill>
                  <a:srgbClr val="000000"/>
                </a:solidFill>
                <a:latin typeface="Montserrat Medium"/>
                <a:ea typeface="Montserrat Medium"/>
                <a:cs typeface="Montserrat Medium"/>
                <a:sym typeface="Montserrat Medium"/>
              </a:rPr>
              <a:t>Transition to a hybrid model, using a phased-in approach with small groups, can serve as a pilot model for full-scale hybrid instruction. </a:t>
            </a:r>
            <a:endParaRPr sz="1800">
              <a:solidFill>
                <a:srgbClr val="000000"/>
              </a:solidFill>
              <a:latin typeface="Montserrat Medium"/>
              <a:ea typeface="Montserrat Medium"/>
              <a:cs typeface="Montserrat Medium"/>
              <a:sym typeface="Montserrat Medium"/>
            </a:endParaRPr>
          </a:p>
          <a:p>
            <a:pPr marL="0" marR="107134" lvl="0" indent="0" algn="l" rtl="0">
              <a:lnSpc>
                <a:spcPct val="113834"/>
              </a:lnSpc>
              <a:spcBef>
                <a:spcPts val="1934"/>
              </a:spcBef>
              <a:spcAft>
                <a:spcPts val="0"/>
              </a:spcAft>
              <a:buNone/>
            </a:pPr>
            <a:endParaRPr sz="1800">
              <a:solidFill>
                <a:srgbClr val="000000"/>
              </a:solidFill>
              <a:latin typeface="Montserrat Medium"/>
              <a:ea typeface="Montserrat Medium"/>
              <a:cs typeface="Montserrat Medium"/>
              <a:sym typeface="Montserrat Medium"/>
            </a:endParaRPr>
          </a:p>
        </p:txBody>
      </p:sp>
      <p:cxnSp>
        <p:nvCxnSpPr>
          <p:cNvPr id="250" name="Google Shape;250;p44"/>
          <p:cNvCxnSpPr/>
          <p:nvPr/>
        </p:nvCxnSpPr>
        <p:spPr>
          <a:xfrm rot="10800000" flipH="1">
            <a:off x="0" y="1189850"/>
            <a:ext cx="8234700" cy="5400"/>
          </a:xfrm>
          <a:prstGeom prst="straightConnector1">
            <a:avLst/>
          </a:prstGeom>
          <a:noFill/>
          <a:ln w="38100" cap="flat" cmpd="sng">
            <a:solidFill>
              <a:srgbClr val="6D9EEB"/>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xEl>
                                              <p:pRg st="0" end="0"/>
                                            </p:txEl>
                                          </p:spTgt>
                                        </p:tgtEl>
                                        <p:attrNameLst>
                                          <p:attrName>style.visibility</p:attrName>
                                        </p:attrNameLst>
                                      </p:cBhvr>
                                      <p:to>
                                        <p:strVal val="visible"/>
                                      </p:to>
                                    </p:set>
                                    <p:animEffect transition="in" filter="fade">
                                      <p:cBhvr>
                                        <p:cTn id="7" dur="1000"/>
                                        <p:tgtEl>
                                          <p:spTgt spid="2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xEl>
                                              <p:pRg st="1" end="1"/>
                                            </p:txEl>
                                          </p:spTgt>
                                        </p:tgtEl>
                                        <p:attrNameLst>
                                          <p:attrName>style.visibility</p:attrName>
                                        </p:attrNameLst>
                                      </p:cBhvr>
                                      <p:to>
                                        <p:strVal val="visible"/>
                                      </p:to>
                                    </p:set>
                                    <p:animEffect transition="in" filter="fade">
                                      <p:cBhvr>
                                        <p:cTn id="12" dur="1000"/>
                                        <p:tgtEl>
                                          <p:spTgt spid="2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9">
                                            <p:txEl>
                                              <p:pRg st="2" end="2"/>
                                            </p:txEl>
                                          </p:spTgt>
                                        </p:tgtEl>
                                        <p:attrNameLst>
                                          <p:attrName>style.visibility</p:attrName>
                                        </p:attrNameLst>
                                      </p:cBhvr>
                                      <p:to>
                                        <p:strVal val="visible"/>
                                      </p:to>
                                    </p:set>
                                    <p:animEffect transition="in" filter="fade">
                                      <p:cBhvr>
                                        <p:cTn id="17" dur="1000"/>
                                        <p:tgtEl>
                                          <p:spTgt spid="2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9">
                                            <p:txEl>
                                              <p:pRg st="3" end="3"/>
                                            </p:txEl>
                                          </p:spTgt>
                                        </p:tgtEl>
                                        <p:attrNameLst>
                                          <p:attrName>style.visibility</p:attrName>
                                        </p:attrNameLst>
                                      </p:cBhvr>
                                      <p:to>
                                        <p:strVal val="visible"/>
                                      </p:to>
                                    </p:set>
                                    <p:animEffect transition="in" filter="fade">
                                      <p:cBhvr>
                                        <p:cTn id="22" dur="1000"/>
                                        <p:tgtEl>
                                          <p:spTgt spid="2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5"/>
          <p:cNvSpPr txBox="1">
            <a:spLocks noGrp="1"/>
          </p:cNvSpPr>
          <p:nvPr>
            <p:ph type="title"/>
          </p:nvPr>
        </p:nvSpPr>
        <p:spPr>
          <a:xfrm>
            <a:off x="0" y="167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6D9EEB"/>
                </a:solidFill>
                <a:latin typeface="Montserrat SemiBold"/>
                <a:ea typeface="Montserrat SemiBold"/>
                <a:cs typeface="Montserrat SemiBold"/>
                <a:sym typeface="Montserrat SemiBold"/>
              </a:rPr>
              <a:t>Collaborative Working Groups: Emerging Themes Continued</a:t>
            </a:r>
            <a:endParaRPr sz="2500">
              <a:solidFill>
                <a:srgbClr val="6D9EEB"/>
              </a:solidFill>
              <a:latin typeface="Montserrat SemiBold"/>
              <a:ea typeface="Montserrat SemiBold"/>
              <a:cs typeface="Montserrat SemiBold"/>
              <a:sym typeface="Montserrat SemiBold"/>
            </a:endParaRPr>
          </a:p>
        </p:txBody>
      </p:sp>
      <p:sp>
        <p:nvSpPr>
          <p:cNvPr id="256" name="Google Shape;256;p45"/>
          <p:cNvSpPr txBox="1">
            <a:spLocks noGrp="1"/>
          </p:cNvSpPr>
          <p:nvPr>
            <p:ph type="body" idx="1"/>
          </p:nvPr>
        </p:nvSpPr>
        <p:spPr>
          <a:xfrm>
            <a:off x="354675" y="1477825"/>
            <a:ext cx="8331600" cy="2564400"/>
          </a:xfrm>
          <a:prstGeom prst="rect">
            <a:avLst/>
          </a:prstGeom>
        </p:spPr>
        <p:txBody>
          <a:bodyPr spcFirstLastPara="1" wrap="square" lIns="91425" tIns="91425" rIns="91425" bIns="91425" anchor="t" anchorCtr="0">
            <a:noAutofit/>
          </a:bodyPr>
          <a:lstStyle/>
          <a:p>
            <a:pPr marL="457200" marR="267553" lvl="0" indent="-342900" algn="l" rtl="0">
              <a:lnSpc>
                <a:spcPct val="111602"/>
              </a:lnSpc>
              <a:spcBef>
                <a:spcPts val="2029"/>
              </a:spcBef>
              <a:spcAft>
                <a:spcPts val="0"/>
              </a:spcAft>
              <a:buClr>
                <a:srgbClr val="000000"/>
              </a:buClr>
              <a:buSzPts val="1800"/>
              <a:buFont typeface="Montserrat Medium"/>
              <a:buChar char="➢"/>
            </a:pPr>
            <a:r>
              <a:rPr lang="en" sz="1800">
                <a:solidFill>
                  <a:srgbClr val="000000"/>
                </a:solidFill>
                <a:latin typeface="Montserrat Medium"/>
                <a:ea typeface="Montserrat Medium"/>
                <a:cs typeface="Montserrat Medium"/>
                <a:sym typeface="Montserrat Medium"/>
              </a:rPr>
              <a:t>Students TK - 12, should not fully go back to school until second semester, at the earliest.</a:t>
            </a:r>
            <a:endParaRPr sz="1800">
              <a:solidFill>
                <a:srgbClr val="000000"/>
              </a:solidFill>
              <a:latin typeface="Montserrat Medium"/>
              <a:ea typeface="Montserrat Medium"/>
              <a:cs typeface="Montserrat Medium"/>
              <a:sym typeface="Montserrat Medium"/>
            </a:endParaRPr>
          </a:p>
          <a:p>
            <a:pPr marL="457200" marR="267553" lvl="0" indent="0" algn="l" rtl="0">
              <a:lnSpc>
                <a:spcPct val="111602"/>
              </a:lnSpc>
              <a:spcBef>
                <a:spcPts val="2029"/>
              </a:spcBef>
              <a:spcAft>
                <a:spcPts val="0"/>
              </a:spcAft>
              <a:buNone/>
            </a:pPr>
            <a:endParaRPr sz="1800">
              <a:solidFill>
                <a:srgbClr val="000000"/>
              </a:solidFill>
              <a:latin typeface="Montserrat Medium"/>
              <a:ea typeface="Montserrat Medium"/>
              <a:cs typeface="Montserrat Medium"/>
              <a:sym typeface="Montserrat Medium"/>
            </a:endParaRPr>
          </a:p>
          <a:p>
            <a:pPr marL="457200" marR="107134" lvl="0" indent="-342900" algn="l" rtl="0">
              <a:lnSpc>
                <a:spcPct val="113834"/>
              </a:lnSpc>
              <a:spcBef>
                <a:spcPts val="1934"/>
              </a:spcBef>
              <a:spcAft>
                <a:spcPts val="0"/>
              </a:spcAft>
              <a:buClr>
                <a:srgbClr val="000000"/>
              </a:buClr>
              <a:buSzPts val="1800"/>
              <a:buFont typeface="Montserrat Medium"/>
              <a:buChar char="➢"/>
            </a:pPr>
            <a:r>
              <a:rPr lang="en" sz="1800">
                <a:solidFill>
                  <a:srgbClr val="000000"/>
                </a:solidFill>
                <a:latin typeface="Montserrat Medium"/>
                <a:ea typeface="Montserrat Medium"/>
                <a:cs typeface="Montserrat Medium"/>
                <a:sym typeface="Montserrat Medium"/>
              </a:rPr>
              <a:t>Schedules in the hybrid model should be AM/PM at the elementary level and block at the secondary level.  </a:t>
            </a:r>
            <a:endParaRPr sz="1800">
              <a:solidFill>
                <a:srgbClr val="000000"/>
              </a:solidFill>
              <a:latin typeface="Montserrat Medium"/>
              <a:ea typeface="Montserrat Medium"/>
              <a:cs typeface="Montserrat Medium"/>
              <a:sym typeface="Montserrat Medium"/>
            </a:endParaRPr>
          </a:p>
          <a:p>
            <a:pPr marL="0" marR="107134" lvl="0" indent="0" algn="l" rtl="0">
              <a:lnSpc>
                <a:spcPct val="113834"/>
              </a:lnSpc>
              <a:spcBef>
                <a:spcPts val="1934"/>
              </a:spcBef>
              <a:spcAft>
                <a:spcPts val="0"/>
              </a:spcAft>
              <a:buNone/>
            </a:pPr>
            <a:endParaRPr sz="1800">
              <a:solidFill>
                <a:srgbClr val="000000"/>
              </a:solidFill>
              <a:latin typeface="Montserrat Medium"/>
              <a:ea typeface="Montserrat Medium"/>
              <a:cs typeface="Montserrat Medium"/>
              <a:sym typeface="Montserrat Medium"/>
            </a:endParaRPr>
          </a:p>
        </p:txBody>
      </p:sp>
      <p:cxnSp>
        <p:nvCxnSpPr>
          <p:cNvPr id="257" name="Google Shape;257;p45"/>
          <p:cNvCxnSpPr/>
          <p:nvPr/>
        </p:nvCxnSpPr>
        <p:spPr>
          <a:xfrm rot="10800000" flipH="1">
            <a:off x="0" y="1154075"/>
            <a:ext cx="8234700" cy="5400"/>
          </a:xfrm>
          <a:prstGeom prst="straightConnector1">
            <a:avLst/>
          </a:prstGeom>
          <a:noFill/>
          <a:ln w="38100" cap="flat" cmpd="sng">
            <a:solidFill>
              <a:srgbClr val="6D9EEB"/>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
                                            <p:txEl>
                                              <p:pRg st="0" end="0"/>
                                            </p:txEl>
                                          </p:spTgt>
                                        </p:tgtEl>
                                        <p:attrNameLst>
                                          <p:attrName>style.visibility</p:attrName>
                                        </p:attrNameLst>
                                      </p:cBhvr>
                                      <p:to>
                                        <p:strVal val="visible"/>
                                      </p:to>
                                    </p:set>
                                    <p:animEffect transition="in" filter="fade">
                                      <p:cBhvr>
                                        <p:cTn id="7" dur="1000"/>
                                        <p:tgtEl>
                                          <p:spTgt spid="2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
                                            <p:txEl>
                                              <p:pRg st="1" end="1"/>
                                            </p:txEl>
                                          </p:spTgt>
                                        </p:tgtEl>
                                        <p:attrNameLst>
                                          <p:attrName>style.visibility</p:attrName>
                                        </p:attrNameLst>
                                      </p:cBhvr>
                                      <p:to>
                                        <p:strVal val="visible"/>
                                      </p:to>
                                    </p:set>
                                    <p:animEffect transition="in" filter="fade">
                                      <p:cBhvr>
                                        <p:cTn id="12" dur="1000"/>
                                        <p:tgtEl>
                                          <p:spTgt spid="2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
                                            <p:txEl>
                                              <p:pRg st="2" end="2"/>
                                            </p:txEl>
                                          </p:spTgt>
                                        </p:tgtEl>
                                        <p:attrNameLst>
                                          <p:attrName>style.visibility</p:attrName>
                                        </p:attrNameLst>
                                      </p:cBhvr>
                                      <p:to>
                                        <p:strVal val="visible"/>
                                      </p:to>
                                    </p:set>
                                    <p:animEffect transition="in" filter="fade">
                                      <p:cBhvr>
                                        <p:cTn id="17" dur="1000"/>
                                        <p:tgtEl>
                                          <p:spTgt spid="2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
                                            <p:txEl>
                                              <p:pRg st="3" end="3"/>
                                            </p:txEl>
                                          </p:spTgt>
                                        </p:tgtEl>
                                        <p:attrNameLst>
                                          <p:attrName>style.visibility</p:attrName>
                                        </p:attrNameLst>
                                      </p:cBhvr>
                                      <p:to>
                                        <p:strVal val="visible"/>
                                      </p:to>
                                    </p:set>
                                    <p:animEffect transition="in" filter="fade">
                                      <p:cBhvr>
                                        <p:cTn id="22" dur="1000"/>
                                        <p:tgtEl>
                                          <p:spTgt spid="2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6"/>
          <p:cNvSpPr txBox="1">
            <a:spLocks noGrp="1"/>
          </p:cNvSpPr>
          <p:nvPr>
            <p:ph type="title"/>
          </p:nvPr>
        </p:nvSpPr>
        <p:spPr>
          <a:xfrm>
            <a:off x="0" y="1514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6D9EEB"/>
                </a:solidFill>
                <a:latin typeface="Montserrat SemiBold"/>
                <a:ea typeface="Montserrat SemiBold"/>
                <a:cs typeface="Montserrat SemiBold"/>
                <a:sym typeface="Montserrat SemiBold"/>
              </a:rPr>
              <a:t>Collaborative Working Groups: Emerging Themes Continued</a:t>
            </a:r>
            <a:endParaRPr sz="2500">
              <a:solidFill>
                <a:srgbClr val="6D9EEB"/>
              </a:solidFill>
              <a:latin typeface="Montserrat SemiBold"/>
              <a:ea typeface="Montserrat SemiBold"/>
              <a:cs typeface="Montserrat SemiBold"/>
              <a:sym typeface="Montserrat SemiBold"/>
            </a:endParaRPr>
          </a:p>
        </p:txBody>
      </p:sp>
      <p:sp>
        <p:nvSpPr>
          <p:cNvPr id="263" name="Google Shape;263;p46"/>
          <p:cNvSpPr txBox="1">
            <a:spLocks noGrp="1"/>
          </p:cNvSpPr>
          <p:nvPr>
            <p:ph type="body" idx="1"/>
          </p:nvPr>
        </p:nvSpPr>
        <p:spPr>
          <a:xfrm>
            <a:off x="354675" y="1240050"/>
            <a:ext cx="8331600" cy="3090000"/>
          </a:xfrm>
          <a:prstGeom prst="rect">
            <a:avLst/>
          </a:prstGeom>
        </p:spPr>
        <p:txBody>
          <a:bodyPr spcFirstLastPara="1" wrap="square" lIns="91425" tIns="91425" rIns="91425" bIns="91425" anchor="t" anchorCtr="0">
            <a:noAutofit/>
          </a:bodyPr>
          <a:lstStyle/>
          <a:p>
            <a:pPr marL="457200" marR="555367" lvl="0" indent="-342900" algn="l" rtl="0">
              <a:lnSpc>
                <a:spcPct val="111602"/>
              </a:lnSpc>
              <a:spcBef>
                <a:spcPts val="1923"/>
              </a:spcBef>
              <a:spcAft>
                <a:spcPts val="0"/>
              </a:spcAft>
              <a:buClr>
                <a:srgbClr val="000000"/>
              </a:buClr>
              <a:buSzPts val="1800"/>
              <a:buFont typeface="Montserrat Medium"/>
              <a:buChar char="➢"/>
            </a:pPr>
            <a:r>
              <a:rPr lang="en" sz="1800">
                <a:solidFill>
                  <a:srgbClr val="000000"/>
                </a:solidFill>
                <a:latin typeface="Montserrat Medium"/>
                <a:ea typeface="Montserrat Medium"/>
                <a:cs typeface="Montserrat Medium"/>
                <a:sym typeface="Montserrat Medium"/>
              </a:rPr>
              <a:t>The at-home, asynchronous time should look different depending on the grade level in a hybrid model. </a:t>
            </a:r>
            <a:endParaRPr sz="1800">
              <a:solidFill>
                <a:srgbClr val="000000"/>
              </a:solidFill>
              <a:latin typeface="Montserrat Medium"/>
              <a:ea typeface="Montserrat Medium"/>
              <a:cs typeface="Montserrat Medium"/>
              <a:sym typeface="Montserrat Medium"/>
            </a:endParaRPr>
          </a:p>
          <a:p>
            <a:pPr marL="457200" marR="555367" lvl="0" indent="0" algn="l" rtl="0">
              <a:lnSpc>
                <a:spcPct val="111602"/>
              </a:lnSpc>
              <a:spcBef>
                <a:spcPts val="1923"/>
              </a:spcBef>
              <a:spcAft>
                <a:spcPts val="0"/>
              </a:spcAft>
              <a:buNone/>
            </a:pPr>
            <a:endParaRPr sz="1800">
              <a:solidFill>
                <a:srgbClr val="000000"/>
              </a:solidFill>
              <a:latin typeface="Montserrat Medium"/>
              <a:ea typeface="Montserrat Medium"/>
              <a:cs typeface="Montserrat Medium"/>
              <a:sym typeface="Montserrat Medium"/>
            </a:endParaRPr>
          </a:p>
          <a:p>
            <a:pPr marL="457200" lvl="0" indent="-342900" algn="l" rtl="0">
              <a:lnSpc>
                <a:spcPct val="113090"/>
              </a:lnSpc>
              <a:spcBef>
                <a:spcPts val="1954"/>
              </a:spcBef>
              <a:spcAft>
                <a:spcPts val="0"/>
              </a:spcAft>
              <a:buClr>
                <a:srgbClr val="000000"/>
              </a:buClr>
              <a:buSzPts val="1800"/>
              <a:buFont typeface="Montserrat Medium"/>
              <a:buChar char="➢"/>
            </a:pPr>
            <a:r>
              <a:rPr lang="en" sz="1800">
                <a:solidFill>
                  <a:srgbClr val="000000"/>
                </a:solidFill>
                <a:latin typeface="Montserrat Medium"/>
                <a:ea typeface="Montserrat Medium"/>
                <a:cs typeface="Montserrat Medium"/>
                <a:sym typeface="Montserrat Medium"/>
              </a:rPr>
              <a:t>Further evidence needs to be collected and considered before making a final decision about how the transition to hybrid instruction will work for students, from both an academic, as well as an SEL perspective.</a:t>
            </a:r>
            <a:endParaRPr sz="1800">
              <a:solidFill>
                <a:srgbClr val="000000"/>
              </a:solidFill>
              <a:latin typeface="Montserrat Medium"/>
              <a:ea typeface="Montserrat Medium"/>
              <a:cs typeface="Montserrat Medium"/>
              <a:sym typeface="Montserrat Medium"/>
            </a:endParaRPr>
          </a:p>
          <a:p>
            <a:pPr marL="0" marR="107134" lvl="0" indent="0" algn="l" rtl="0">
              <a:lnSpc>
                <a:spcPct val="113834"/>
              </a:lnSpc>
              <a:spcBef>
                <a:spcPts val="1934"/>
              </a:spcBef>
              <a:spcAft>
                <a:spcPts val="0"/>
              </a:spcAft>
              <a:buNone/>
            </a:pPr>
            <a:r>
              <a:rPr lang="en" sz="1800">
                <a:solidFill>
                  <a:srgbClr val="000000"/>
                </a:solidFill>
                <a:latin typeface="Montserrat Medium"/>
                <a:ea typeface="Montserrat Medium"/>
                <a:cs typeface="Montserrat Medium"/>
                <a:sym typeface="Montserrat Medium"/>
              </a:rPr>
              <a:t> </a:t>
            </a:r>
            <a:endParaRPr sz="1800">
              <a:solidFill>
                <a:srgbClr val="000000"/>
              </a:solidFill>
              <a:latin typeface="Montserrat Medium"/>
              <a:ea typeface="Montserrat Medium"/>
              <a:cs typeface="Montserrat Medium"/>
              <a:sym typeface="Montserrat Medium"/>
            </a:endParaRPr>
          </a:p>
          <a:p>
            <a:pPr marL="0" marR="107134" lvl="0" indent="0" algn="l" rtl="0">
              <a:lnSpc>
                <a:spcPct val="113834"/>
              </a:lnSpc>
              <a:spcBef>
                <a:spcPts val="1934"/>
              </a:spcBef>
              <a:spcAft>
                <a:spcPts val="0"/>
              </a:spcAft>
              <a:buNone/>
            </a:pPr>
            <a:endParaRPr sz="1800">
              <a:solidFill>
                <a:srgbClr val="000000"/>
              </a:solidFill>
              <a:latin typeface="Montserrat Medium"/>
              <a:ea typeface="Montserrat Medium"/>
              <a:cs typeface="Montserrat Medium"/>
              <a:sym typeface="Montserrat Medium"/>
            </a:endParaRPr>
          </a:p>
        </p:txBody>
      </p:sp>
      <p:cxnSp>
        <p:nvCxnSpPr>
          <p:cNvPr id="264" name="Google Shape;264;p46"/>
          <p:cNvCxnSpPr/>
          <p:nvPr/>
        </p:nvCxnSpPr>
        <p:spPr>
          <a:xfrm rot="10800000" flipH="1">
            <a:off x="0" y="1107413"/>
            <a:ext cx="8234700" cy="5400"/>
          </a:xfrm>
          <a:prstGeom prst="straightConnector1">
            <a:avLst/>
          </a:prstGeom>
          <a:noFill/>
          <a:ln w="38100" cap="flat" cmpd="sng">
            <a:solidFill>
              <a:srgbClr val="6D9EEB"/>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animEffect transition="in" filter="fade">
                                      <p:cBhvr>
                                        <p:cTn id="7" dur="1000"/>
                                        <p:tgtEl>
                                          <p:spTgt spid="2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3">
                                            <p:txEl>
                                              <p:pRg st="1" end="1"/>
                                            </p:txEl>
                                          </p:spTgt>
                                        </p:tgtEl>
                                        <p:attrNameLst>
                                          <p:attrName>style.visibility</p:attrName>
                                        </p:attrNameLst>
                                      </p:cBhvr>
                                      <p:to>
                                        <p:strVal val="visible"/>
                                      </p:to>
                                    </p:set>
                                    <p:animEffect transition="in" filter="fade">
                                      <p:cBhvr>
                                        <p:cTn id="12" dur="1000"/>
                                        <p:tgtEl>
                                          <p:spTgt spid="2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3">
                                            <p:txEl>
                                              <p:pRg st="2" end="2"/>
                                            </p:txEl>
                                          </p:spTgt>
                                        </p:tgtEl>
                                        <p:attrNameLst>
                                          <p:attrName>style.visibility</p:attrName>
                                        </p:attrNameLst>
                                      </p:cBhvr>
                                      <p:to>
                                        <p:strVal val="visible"/>
                                      </p:to>
                                    </p:set>
                                    <p:animEffect transition="in" filter="fade">
                                      <p:cBhvr>
                                        <p:cTn id="17" dur="1000"/>
                                        <p:tgtEl>
                                          <p:spTgt spid="2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3">
                                            <p:txEl>
                                              <p:pRg st="3" end="3"/>
                                            </p:txEl>
                                          </p:spTgt>
                                        </p:tgtEl>
                                        <p:attrNameLst>
                                          <p:attrName>style.visibility</p:attrName>
                                        </p:attrNameLst>
                                      </p:cBhvr>
                                      <p:to>
                                        <p:strVal val="visible"/>
                                      </p:to>
                                    </p:set>
                                    <p:animEffect transition="in" filter="fade">
                                      <p:cBhvr>
                                        <p:cTn id="22" dur="1000"/>
                                        <p:tgtEl>
                                          <p:spTgt spid="2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3">
                                            <p:txEl>
                                              <p:pRg st="4" end="4"/>
                                            </p:txEl>
                                          </p:spTgt>
                                        </p:tgtEl>
                                        <p:attrNameLst>
                                          <p:attrName>style.visibility</p:attrName>
                                        </p:attrNameLst>
                                      </p:cBhvr>
                                      <p:to>
                                        <p:strVal val="visible"/>
                                      </p:to>
                                    </p:set>
                                    <p:animEffect transition="in" filter="fade">
                                      <p:cBhvr>
                                        <p:cTn id="27" dur="1000"/>
                                        <p:tgtEl>
                                          <p:spTgt spid="2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7"/>
          <p:cNvSpPr txBox="1">
            <a:spLocks noGrp="1"/>
          </p:cNvSpPr>
          <p:nvPr>
            <p:ph type="title"/>
          </p:nvPr>
        </p:nvSpPr>
        <p:spPr>
          <a:xfrm>
            <a:off x="0" y="4074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6D9EEB"/>
                </a:solidFill>
                <a:latin typeface="Montserrat SemiBold"/>
                <a:ea typeface="Montserrat SemiBold"/>
                <a:cs typeface="Montserrat SemiBold"/>
                <a:sym typeface="Montserrat SemiBold"/>
              </a:rPr>
              <a:t>Special Education</a:t>
            </a:r>
            <a:endParaRPr sz="2500">
              <a:solidFill>
                <a:srgbClr val="6D9EEB"/>
              </a:solidFill>
              <a:latin typeface="Montserrat SemiBold"/>
              <a:ea typeface="Montserrat SemiBold"/>
              <a:cs typeface="Montserrat SemiBold"/>
              <a:sym typeface="Montserrat SemiBold"/>
            </a:endParaRPr>
          </a:p>
        </p:txBody>
      </p:sp>
      <p:sp>
        <p:nvSpPr>
          <p:cNvPr id="270" name="Google Shape;270;p47"/>
          <p:cNvSpPr txBox="1">
            <a:spLocks noGrp="1"/>
          </p:cNvSpPr>
          <p:nvPr>
            <p:ph type="body" idx="1"/>
          </p:nvPr>
        </p:nvSpPr>
        <p:spPr>
          <a:xfrm>
            <a:off x="354675" y="1240050"/>
            <a:ext cx="8331600" cy="3441300"/>
          </a:xfrm>
          <a:prstGeom prst="rect">
            <a:avLst/>
          </a:prstGeom>
          <a:noFill/>
        </p:spPr>
        <p:txBody>
          <a:bodyPr spcFirstLastPara="1" wrap="square" lIns="91425" tIns="91425" rIns="91425" bIns="91425" anchor="t" anchorCtr="0">
            <a:noAutofit/>
          </a:bodyPr>
          <a:lstStyle/>
          <a:p>
            <a:pPr marL="457200" marR="107134" lvl="0" indent="-342900" algn="l" rtl="0">
              <a:lnSpc>
                <a:spcPct val="150000"/>
              </a:lnSpc>
              <a:spcBef>
                <a:spcPts val="1934"/>
              </a:spcBef>
              <a:spcAft>
                <a:spcPts val="0"/>
              </a:spcAft>
              <a:buClr>
                <a:srgbClr val="000000"/>
              </a:buClr>
              <a:buSzPts val="1800"/>
              <a:buFont typeface="Montserrat Medium"/>
              <a:buChar char="➢"/>
            </a:pPr>
            <a:r>
              <a:rPr lang="en" sz="1800">
                <a:solidFill>
                  <a:srgbClr val="000000"/>
                </a:solidFill>
                <a:latin typeface="Montserrat Medium"/>
                <a:ea typeface="Montserrat Medium"/>
                <a:cs typeface="Montserrat Medium"/>
                <a:sym typeface="Montserrat Medium"/>
              </a:rPr>
              <a:t>Surveyed our SDC families</a:t>
            </a:r>
            <a:endParaRPr sz="1800">
              <a:solidFill>
                <a:srgbClr val="000000"/>
              </a:solidFill>
              <a:latin typeface="Montserrat Medium"/>
              <a:ea typeface="Montserrat Medium"/>
              <a:cs typeface="Montserrat Medium"/>
              <a:sym typeface="Montserrat Medium"/>
            </a:endParaRPr>
          </a:p>
          <a:p>
            <a:pPr marL="457200" marR="107134" lvl="0" indent="-342900" algn="l" rtl="0">
              <a:lnSpc>
                <a:spcPct val="150000"/>
              </a:lnSpc>
              <a:spcBef>
                <a:spcPts val="0"/>
              </a:spcBef>
              <a:spcAft>
                <a:spcPts val="0"/>
              </a:spcAft>
              <a:buClr>
                <a:srgbClr val="000000"/>
              </a:buClr>
              <a:buSzPts val="1800"/>
              <a:buFont typeface="Montserrat Medium"/>
              <a:buChar char="➢"/>
            </a:pPr>
            <a:r>
              <a:rPr lang="en" sz="1800">
                <a:solidFill>
                  <a:srgbClr val="000000"/>
                </a:solidFill>
                <a:latin typeface="Montserrat Medium"/>
                <a:ea typeface="Montserrat Medium"/>
                <a:cs typeface="Montserrat Medium"/>
                <a:sym typeface="Montserrat Medium"/>
              </a:rPr>
              <a:t>Evaluated the best schedule to return students in</a:t>
            </a:r>
            <a:endParaRPr sz="1800">
              <a:solidFill>
                <a:srgbClr val="000000"/>
              </a:solidFill>
              <a:latin typeface="Montserrat Medium"/>
              <a:ea typeface="Montserrat Medium"/>
              <a:cs typeface="Montserrat Medium"/>
              <a:sym typeface="Montserrat Medium"/>
            </a:endParaRPr>
          </a:p>
          <a:p>
            <a:pPr marL="457200" marR="107134" lvl="0" indent="-342900" algn="l" rtl="0">
              <a:lnSpc>
                <a:spcPct val="150000"/>
              </a:lnSpc>
              <a:spcBef>
                <a:spcPts val="0"/>
              </a:spcBef>
              <a:spcAft>
                <a:spcPts val="0"/>
              </a:spcAft>
              <a:buClr>
                <a:srgbClr val="000000"/>
              </a:buClr>
              <a:buSzPts val="1800"/>
              <a:buFont typeface="Montserrat Medium"/>
              <a:buChar char="➢"/>
            </a:pPr>
            <a:r>
              <a:rPr lang="en" sz="1800">
                <a:solidFill>
                  <a:srgbClr val="000000"/>
                </a:solidFill>
                <a:latin typeface="Montserrat Medium"/>
                <a:ea typeface="Montserrat Medium"/>
                <a:cs typeface="Montserrat Medium"/>
                <a:sym typeface="Montserrat Medium"/>
              </a:rPr>
              <a:t>Heard directly from over 400 parents and numerous staff in regards to their questions and concerns</a:t>
            </a:r>
            <a:endParaRPr sz="1800">
              <a:solidFill>
                <a:srgbClr val="000000"/>
              </a:solidFill>
              <a:latin typeface="Montserrat Medium"/>
              <a:ea typeface="Montserrat Medium"/>
              <a:cs typeface="Montserrat Medium"/>
              <a:sym typeface="Montserrat Medium"/>
            </a:endParaRPr>
          </a:p>
          <a:p>
            <a:pPr marL="0" marR="107134" lvl="0" indent="0" algn="l" rtl="0">
              <a:lnSpc>
                <a:spcPct val="113834"/>
              </a:lnSpc>
              <a:spcBef>
                <a:spcPts val="1934"/>
              </a:spcBef>
              <a:spcAft>
                <a:spcPts val="0"/>
              </a:spcAft>
              <a:buNone/>
            </a:pPr>
            <a:endParaRPr sz="1800">
              <a:solidFill>
                <a:srgbClr val="000000"/>
              </a:solidFill>
              <a:latin typeface="Montserrat Medium"/>
              <a:ea typeface="Montserrat Medium"/>
              <a:cs typeface="Montserrat Medium"/>
              <a:sym typeface="Montserrat Medium"/>
            </a:endParaRPr>
          </a:p>
        </p:txBody>
      </p:sp>
      <p:cxnSp>
        <p:nvCxnSpPr>
          <p:cNvPr id="271" name="Google Shape;271;p47"/>
          <p:cNvCxnSpPr/>
          <p:nvPr/>
        </p:nvCxnSpPr>
        <p:spPr>
          <a:xfrm rot="10800000" flipH="1">
            <a:off x="0" y="1107413"/>
            <a:ext cx="8234700" cy="5400"/>
          </a:xfrm>
          <a:prstGeom prst="straightConnector1">
            <a:avLst/>
          </a:prstGeom>
          <a:noFill/>
          <a:ln w="38100" cap="flat" cmpd="sng">
            <a:solidFill>
              <a:srgbClr val="6D9EEB"/>
            </a:solidFill>
            <a:prstDash val="solid"/>
            <a:round/>
            <a:headEnd type="none" w="med" len="med"/>
            <a:tailEnd type="non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8"/>
          <p:cNvSpPr txBox="1">
            <a:spLocks noGrp="1"/>
          </p:cNvSpPr>
          <p:nvPr>
            <p:ph type="title"/>
          </p:nvPr>
        </p:nvSpPr>
        <p:spPr>
          <a:xfrm>
            <a:off x="0" y="4074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6D9EEB"/>
                </a:solidFill>
                <a:latin typeface="Montserrat SemiBold"/>
                <a:ea typeface="Montserrat SemiBold"/>
                <a:cs typeface="Montserrat SemiBold"/>
                <a:sym typeface="Montserrat SemiBold"/>
              </a:rPr>
              <a:t>Negotiations with Labor Partners </a:t>
            </a:r>
            <a:endParaRPr sz="2500">
              <a:solidFill>
                <a:srgbClr val="6D9EEB"/>
              </a:solidFill>
              <a:latin typeface="Montserrat SemiBold"/>
              <a:ea typeface="Montserrat SemiBold"/>
              <a:cs typeface="Montserrat SemiBold"/>
              <a:sym typeface="Montserrat SemiBold"/>
            </a:endParaRPr>
          </a:p>
        </p:txBody>
      </p:sp>
      <p:sp>
        <p:nvSpPr>
          <p:cNvPr id="277" name="Google Shape;277;p48"/>
          <p:cNvSpPr txBox="1">
            <a:spLocks noGrp="1"/>
          </p:cNvSpPr>
          <p:nvPr>
            <p:ph type="body" idx="1"/>
          </p:nvPr>
        </p:nvSpPr>
        <p:spPr>
          <a:xfrm>
            <a:off x="189000" y="1237575"/>
            <a:ext cx="8331600" cy="3360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Montserrat Medium"/>
              <a:buChar char="➢"/>
            </a:pPr>
            <a:r>
              <a:rPr lang="en" sz="1800">
                <a:solidFill>
                  <a:schemeClr val="dk1"/>
                </a:solidFill>
                <a:latin typeface="Montserrat Medium"/>
                <a:ea typeface="Montserrat Medium"/>
                <a:cs typeface="Montserrat Medium"/>
                <a:sym typeface="Montserrat Medium"/>
              </a:rPr>
              <a:t>Discussions and negotiations for the reopening of schools to on-campus, in-person learning are underway with all bargaining units (CSEA, SEIU and SRVEA).</a:t>
            </a:r>
            <a:endParaRPr sz="1800">
              <a:solidFill>
                <a:schemeClr val="dk1"/>
              </a:solidFill>
              <a:latin typeface="Montserrat Medium"/>
              <a:ea typeface="Montserrat Medium"/>
              <a:cs typeface="Montserrat Medium"/>
              <a:sym typeface="Montserrat Medium"/>
            </a:endParaRPr>
          </a:p>
          <a:p>
            <a:pPr marL="457200" lvl="0" indent="-342900" algn="l" rtl="0">
              <a:lnSpc>
                <a:spcPct val="115000"/>
              </a:lnSpc>
              <a:spcBef>
                <a:spcPts val="0"/>
              </a:spcBef>
              <a:spcAft>
                <a:spcPts val="0"/>
              </a:spcAft>
              <a:buClr>
                <a:schemeClr val="dk1"/>
              </a:buClr>
              <a:buSzPts val="1800"/>
              <a:buFont typeface="Montserrat Medium"/>
              <a:buChar char="➢"/>
            </a:pPr>
            <a:r>
              <a:rPr lang="en" sz="1800">
                <a:solidFill>
                  <a:schemeClr val="dk1"/>
                </a:solidFill>
                <a:latin typeface="Montserrat Medium"/>
                <a:ea typeface="Montserrat Medium"/>
                <a:cs typeface="Montserrat Medium"/>
                <a:sym typeface="Montserrat Medium"/>
              </a:rPr>
              <a:t>Negotiations will expand upon what was negotiated for fully remote instruction and focus on terms and conditions that are specific to on-campus, in-person learning in our current environment.</a:t>
            </a:r>
            <a:endParaRPr sz="1800">
              <a:solidFill>
                <a:schemeClr val="dk1"/>
              </a:solidFill>
              <a:latin typeface="Montserrat Medium"/>
              <a:ea typeface="Montserrat Medium"/>
              <a:cs typeface="Montserrat Medium"/>
              <a:sym typeface="Montserrat Medium"/>
            </a:endParaRPr>
          </a:p>
          <a:p>
            <a:pPr marL="457200" lvl="0" indent="-342900" algn="l" rtl="0">
              <a:lnSpc>
                <a:spcPct val="115000"/>
              </a:lnSpc>
              <a:spcBef>
                <a:spcPts val="0"/>
              </a:spcBef>
              <a:spcAft>
                <a:spcPts val="0"/>
              </a:spcAft>
              <a:buClr>
                <a:schemeClr val="dk1"/>
              </a:buClr>
              <a:buSzPts val="1800"/>
              <a:buFont typeface="Montserrat Medium"/>
              <a:buChar char="➢"/>
            </a:pPr>
            <a:r>
              <a:rPr lang="en" sz="1800">
                <a:solidFill>
                  <a:schemeClr val="dk1"/>
                </a:solidFill>
                <a:latin typeface="Montserrat Medium"/>
                <a:ea typeface="Montserrat Medium"/>
                <a:cs typeface="Montserrat Medium"/>
                <a:sym typeface="Montserrat Medium"/>
              </a:rPr>
              <a:t>Good progress has been made to date.</a:t>
            </a:r>
            <a:endParaRPr sz="1800">
              <a:solidFill>
                <a:schemeClr val="dk1"/>
              </a:solidFill>
              <a:latin typeface="Montserrat Medium"/>
              <a:ea typeface="Montserrat Medium"/>
              <a:cs typeface="Montserrat Medium"/>
              <a:sym typeface="Montserrat Medium"/>
            </a:endParaRPr>
          </a:p>
          <a:p>
            <a:pPr marL="457200" lvl="0" indent="-342900" algn="l" rtl="0">
              <a:lnSpc>
                <a:spcPct val="115000"/>
              </a:lnSpc>
              <a:spcBef>
                <a:spcPts val="0"/>
              </a:spcBef>
              <a:spcAft>
                <a:spcPts val="0"/>
              </a:spcAft>
              <a:buClr>
                <a:schemeClr val="dk1"/>
              </a:buClr>
              <a:buSzPts val="1800"/>
              <a:buFont typeface="Montserrat"/>
              <a:buChar char="➢"/>
            </a:pPr>
            <a:r>
              <a:rPr lang="en" sz="1800">
                <a:solidFill>
                  <a:schemeClr val="dk1"/>
                </a:solidFill>
                <a:latin typeface="Montserrat Medium"/>
                <a:ea typeface="Montserrat Medium"/>
                <a:cs typeface="Montserrat Medium"/>
                <a:sym typeface="Montserrat Medium"/>
              </a:rPr>
              <a:t>Our goal is to have all negotiations completed before declarations are required.</a:t>
            </a:r>
            <a:r>
              <a:rPr lang="en" sz="1800" b="1">
                <a:solidFill>
                  <a:schemeClr val="dk1"/>
                </a:solidFill>
                <a:latin typeface="Montserrat"/>
                <a:ea typeface="Montserrat"/>
                <a:cs typeface="Montserrat"/>
                <a:sym typeface="Montserrat"/>
              </a:rPr>
              <a:t> </a:t>
            </a:r>
            <a:endParaRPr sz="1800" b="1">
              <a:solidFill>
                <a:srgbClr val="000000"/>
              </a:solidFill>
              <a:latin typeface="Montserrat"/>
              <a:ea typeface="Montserrat"/>
              <a:cs typeface="Montserrat"/>
              <a:sym typeface="Montserrat"/>
            </a:endParaRPr>
          </a:p>
        </p:txBody>
      </p:sp>
      <p:cxnSp>
        <p:nvCxnSpPr>
          <p:cNvPr id="278" name="Google Shape;278;p48"/>
          <p:cNvCxnSpPr/>
          <p:nvPr/>
        </p:nvCxnSpPr>
        <p:spPr>
          <a:xfrm rot="10800000" flipH="1">
            <a:off x="0" y="1107413"/>
            <a:ext cx="8234700" cy="5400"/>
          </a:xfrm>
          <a:prstGeom prst="straightConnector1">
            <a:avLst/>
          </a:prstGeom>
          <a:noFill/>
          <a:ln w="38100" cap="flat" cmpd="sng">
            <a:solidFill>
              <a:srgbClr val="6D9EEB"/>
            </a:solidFill>
            <a:prstDash val="solid"/>
            <a:round/>
            <a:headEnd type="none" w="med" len="med"/>
            <a:tailEnd type="non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9"/>
          <p:cNvSpPr txBox="1">
            <a:spLocks noGrp="1"/>
          </p:cNvSpPr>
          <p:nvPr>
            <p:ph type="title"/>
          </p:nvPr>
        </p:nvSpPr>
        <p:spPr>
          <a:xfrm>
            <a:off x="0" y="245875"/>
            <a:ext cx="8520600" cy="73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6FA8DC"/>
                </a:solidFill>
                <a:latin typeface="Montserrat"/>
                <a:ea typeface="Montserrat"/>
                <a:cs typeface="Montserrat"/>
                <a:sym typeface="Montserrat"/>
              </a:rPr>
              <a:t>What is best for the safety of our students and staff? </a:t>
            </a:r>
            <a:endParaRPr sz="2200" b="1">
              <a:solidFill>
                <a:srgbClr val="6FA8DC"/>
              </a:solidFill>
              <a:latin typeface="Montserrat"/>
              <a:ea typeface="Montserrat"/>
              <a:cs typeface="Montserrat"/>
              <a:sym typeface="Montserrat"/>
            </a:endParaRPr>
          </a:p>
          <a:p>
            <a:pPr marL="0" lvl="0" indent="0" algn="l" rtl="0">
              <a:spcBef>
                <a:spcPts val="0"/>
              </a:spcBef>
              <a:spcAft>
                <a:spcPts val="0"/>
              </a:spcAft>
              <a:buNone/>
            </a:pPr>
            <a:endParaRPr sz="2200" b="1">
              <a:solidFill>
                <a:srgbClr val="6FA8DC"/>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2200" b="1">
              <a:solidFill>
                <a:srgbClr val="6FA8DC"/>
              </a:solidFill>
              <a:latin typeface="Montserrat"/>
              <a:ea typeface="Montserrat"/>
              <a:cs typeface="Montserrat"/>
              <a:sym typeface="Montserrat"/>
            </a:endParaRPr>
          </a:p>
          <a:p>
            <a:pPr marL="0" lvl="0" indent="0" algn="l" rtl="0">
              <a:spcBef>
                <a:spcPts val="0"/>
              </a:spcBef>
              <a:spcAft>
                <a:spcPts val="0"/>
              </a:spcAft>
              <a:buNone/>
            </a:pPr>
            <a:endParaRPr sz="2500">
              <a:solidFill>
                <a:srgbClr val="4A86E8"/>
              </a:solidFill>
              <a:latin typeface="Montserrat SemiBold"/>
              <a:ea typeface="Montserrat SemiBold"/>
              <a:cs typeface="Montserrat SemiBold"/>
              <a:sym typeface="Montserrat SemiBold"/>
            </a:endParaRPr>
          </a:p>
        </p:txBody>
      </p:sp>
      <p:sp>
        <p:nvSpPr>
          <p:cNvPr id="284" name="Google Shape;284;p49"/>
          <p:cNvSpPr txBox="1">
            <a:spLocks noGrp="1"/>
          </p:cNvSpPr>
          <p:nvPr>
            <p:ph type="body" idx="1"/>
          </p:nvPr>
        </p:nvSpPr>
        <p:spPr>
          <a:xfrm>
            <a:off x="189000" y="1161375"/>
            <a:ext cx="8331600" cy="36000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0"/>
              </a:spcAft>
              <a:buClr>
                <a:srgbClr val="000000"/>
              </a:buClr>
              <a:buSzPts val="1900"/>
              <a:buFont typeface="Montserrat Medium"/>
              <a:buChar char="➢"/>
            </a:pPr>
            <a:r>
              <a:rPr lang="en" sz="1500">
                <a:solidFill>
                  <a:srgbClr val="000000"/>
                </a:solidFill>
                <a:latin typeface="Montserrat"/>
                <a:ea typeface="Montserrat"/>
                <a:cs typeface="Montserrat"/>
                <a:sym typeface="Montserrat"/>
              </a:rPr>
              <a:t>Quantitative and Qualitative data</a:t>
            </a:r>
            <a:endParaRPr sz="1500">
              <a:solidFill>
                <a:srgbClr val="000000"/>
              </a:solidFill>
              <a:latin typeface="Montserrat"/>
              <a:ea typeface="Montserrat"/>
              <a:cs typeface="Montserrat"/>
              <a:sym typeface="Montserrat"/>
            </a:endParaRPr>
          </a:p>
          <a:p>
            <a:pPr marL="457200" lvl="0" indent="-349250" algn="l" rtl="0">
              <a:lnSpc>
                <a:spcPct val="100000"/>
              </a:lnSpc>
              <a:spcBef>
                <a:spcPts val="1600"/>
              </a:spcBef>
              <a:spcAft>
                <a:spcPts val="0"/>
              </a:spcAft>
              <a:buClr>
                <a:srgbClr val="000000"/>
              </a:buClr>
              <a:buSzPts val="1900"/>
              <a:buFont typeface="Montserrat Medium"/>
              <a:buChar char="➢"/>
            </a:pPr>
            <a:r>
              <a:rPr lang="en" sz="1500">
                <a:solidFill>
                  <a:srgbClr val="000000"/>
                </a:solidFill>
                <a:latin typeface="Montserrat"/>
                <a:ea typeface="Montserrat"/>
                <a:cs typeface="Montserrat"/>
                <a:sym typeface="Montserrat"/>
              </a:rPr>
              <a:t>Data is consistent</a:t>
            </a:r>
            <a:endParaRPr sz="1500">
              <a:solidFill>
                <a:srgbClr val="000000"/>
              </a:solidFill>
              <a:latin typeface="Montserrat"/>
              <a:ea typeface="Montserrat"/>
              <a:cs typeface="Montserrat"/>
              <a:sym typeface="Montserrat"/>
            </a:endParaRPr>
          </a:p>
          <a:p>
            <a:pPr marL="457200" lvl="0" indent="-349250" algn="l" rtl="0">
              <a:lnSpc>
                <a:spcPct val="100000"/>
              </a:lnSpc>
              <a:spcBef>
                <a:spcPts val="1600"/>
              </a:spcBef>
              <a:spcAft>
                <a:spcPts val="0"/>
              </a:spcAft>
              <a:buClr>
                <a:srgbClr val="000000"/>
              </a:buClr>
              <a:buSzPts val="1900"/>
              <a:buFont typeface="Montserrat Medium"/>
              <a:buChar char="➢"/>
            </a:pPr>
            <a:r>
              <a:rPr lang="en" sz="1500">
                <a:solidFill>
                  <a:srgbClr val="000000"/>
                </a:solidFill>
                <a:latin typeface="Montserrat"/>
                <a:ea typeface="Montserrat"/>
                <a:cs typeface="Montserrat"/>
                <a:sym typeface="Montserrat"/>
              </a:rPr>
              <a:t>Professional expertise --- collaborative working group (certificated, classified, site management, district management)</a:t>
            </a:r>
            <a:endParaRPr sz="1500">
              <a:solidFill>
                <a:srgbClr val="000000"/>
              </a:solidFill>
              <a:latin typeface="Montserrat"/>
              <a:ea typeface="Montserrat"/>
              <a:cs typeface="Montserrat"/>
              <a:sym typeface="Montserrat"/>
            </a:endParaRPr>
          </a:p>
          <a:p>
            <a:pPr marL="457200" lvl="0" indent="-349250" algn="l" rtl="0">
              <a:lnSpc>
                <a:spcPct val="100000"/>
              </a:lnSpc>
              <a:spcBef>
                <a:spcPts val="1600"/>
              </a:spcBef>
              <a:spcAft>
                <a:spcPts val="0"/>
              </a:spcAft>
              <a:buClr>
                <a:srgbClr val="000000"/>
              </a:buClr>
              <a:buSzPts val="1900"/>
              <a:buFont typeface="Montserrat Medium"/>
              <a:buChar char="➢"/>
            </a:pPr>
            <a:r>
              <a:rPr lang="en" sz="1500">
                <a:solidFill>
                  <a:srgbClr val="000000"/>
                </a:solidFill>
                <a:latin typeface="Montserrat"/>
                <a:ea typeface="Montserrat"/>
                <a:cs typeface="Montserrat"/>
                <a:sym typeface="Montserrat"/>
              </a:rPr>
              <a:t>Guiding principles</a:t>
            </a:r>
            <a:endParaRPr sz="1500">
              <a:solidFill>
                <a:srgbClr val="000000"/>
              </a:solidFill>
              <a:latin typeface="Montserrat"/>
              <a:ea typeface="Montserrat"/>
              <a:cs typeface="Montserrat"/>
              <a:sym typeface="Montserrat"/>
            </a:endParaRPr>
          </a:p>
          <a:p>
            <a:pPr marL="457200" lvl="0" indent="0" algn="l" rtl="0">
              <a:lnSpc>
                <a:spcPct val="100000"/>
              </a:lnSpc>
              <a:spcBef>
                <a:spcPts val="1600"/>
              </a:spcBef>
              <a:spcAft>
                <a:spcPts val="1600"/>
              </a:spcAft>
              <a:buNone/>
            </a:pPr>
            <a:endParaRPr>
              <a:latin typeface="Montserrat"/>
              <a:ea typeface="Montserrat"/>
              <a:cs typeface="Montserrat"/>
              <a:sym typeface="Montserrat"/>
            </a:endParaRPr>
          </a:p>
        </p:txBody>
      </p:sp>
      <p:cxnSp>
        <p:nvCxnSpPr>
          <p:cNvPr id="285" name="Google Shape;285;p49"/>
          <p:cNvCxnSpPr/>
          <p:nvPr/>
        </p:nvCxnSpPr>
        <p:spPr>
          <a:xfrm rot="10800000" flipH="1">
            <a:off x="0" y="1107413"/>
            <a:ext cx="8234700" cy="5400"/>
          </a:xfrm>
          <a:prstGeom prst="straightConnector1">
            <a:avLst/>
          </a:prstGeom>
          <a:noFill/>
          <a:ln w="38100" cap="flat" cmpd="sng">
            <a:solidFill>
              <a:srgbClr val="6D9EEB"/>
            </a:solidFill>
            <a:prstDash val="solid"/>
            <a:round/>
            <a:headEnd type="none" w="med" len="med"/>
            <a:tailEnd type="non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0"/>
          <p:cNvSpPr txBox="1">
            <a:spLocks noGrp="1"/>
          </p:cNvSpPr>
          <p:nvPr>
            <p:ph type="body" idx="1"/>
          </p:nvPr>
        </p:nvSpPr>
        <p:spPr>
          <a:xfrm>
            <a:off x="311700" y="3174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91" name="Google Shape;291;p50"/>
          <p:cNvPicPr preferRelativeResize="0"/>
          <p:nvPr/>
        </p:nvPicPr>
        <p:blipFill>
          <a:blip r:embed="rId3">
            <a:alphaModFix/>
          </a:blip>
          <a:stretch>
            <a:fillRect/>
          </a:stretch>
        </p:blipFill>
        <p:spPr>
          <a:xfrm>
            <a:off x="311700" y="384100"/>
            <a:ext cx="8520600" cy="4531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1"/>
          <p:cNvSpPr txBox="1">
            <a:spLocks noGrp="1"/>
          </p:cNvSpPr>
          <p:nvPr>
            <p:ph type="title"/>
          </p:nvPr>
        </p:nvSpPr>
        <p:spPr>
          <a:xfrm>
            <a:off x="51300" y="3231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6D9EEB"/>
                </a:solidFill>
                <a:latin typeface="Montserrat SemiBold"/>
                <a:ea typeface="Montserrat SemiBold"/>
                <a:cs typeface="Montserrat SemiBold"/>
                <a:sym typeface="Montserrat SemiBold"/>
              </a:rPr>
              <a:t>Proposal</a:t>
            </a:r>
            <a:endParaRPr sz="2500">
              <a:solidFill>
                <a:srgbClr val="6D9EEB"/>
              </a:solidFill>
              <a:latin typeface="Montserrat SemiBold"/>
              <a:ea typeface="Montserrat SemiBold"/>
              <a:cs typeface="Montserrat SemiBold"/>
              <a:sym typeface="Montserrat SemiBold"/>
            </a:endParaRPr>
          </a:p>
        </p:txBody>
      </p:sp>
      <p:sp>
        <p:nvSpPr>
          <p:cNvPr id="297" name="Google Shape;297;p51"/>
          <p:cNvSpPr txBox="1">
            <a:spLocks noGrp="1"/>
          </p:cNvSpPr>
          <p:nvPr>
            <p:ph type="body" idx="1"/>
          </p:nvPr>
        </p:nvSpPr>
        <p:spPr>
          <a:xfrm>
            <a:off x="311700" y="1026875"/>
            <a:ext cx="8391900" cy="41496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Clr>
                <a:srgbClr val="000000"/>
              </a:buClr>
              <a:buSzPts val="1800"/>
              <a:buChar char="➢"/>
            </a:pPr>
            <a:r>
              <a:rPr lang="en" sz="1800" b="1" u="sng">
                <a:solidFill>
                  <a:srgbClr val="000000"/>
                </a:solidFill>
              </a:rPr>
              <a:t>Special Education:</a:t>
            </a:r>
            <a:endParaRPr sz="1800" b="1" u="sng">
              <a:solidFill>
                <a:srgbClr val="000000"/>
              </a:solidFill>
            </a:endParaRPr>
          </a:p>
          <a:p>
            <a:pPr marL="914400" lvl="1" indent="-342900" algn="just" rtl="0">
              <a:spcBef>
                <a:spcPts val="0"/>
              </a:spcBef>
              <a:spcAft>
                <a:spcPts val="0"/>
              </a:spcAft>
              <a:buClr>
                <a:srgbClr val="000000"/>
              </a:buClr>
              <a:buSzPts val="1800"/>
              <a:buChar char="○"/>
            </a:pPr>
            <a:r>
              <a:rPr lang="en" sz="1800" b="1" u="sng">
                <a:solidFill>
                  <a:srgbClr val="000000"/>
                </a:solidFill>
              </a:rPr>
              <a:t>Return to School:</a:t>
            </a:r>
            <a:endParaRPr sz="1800">
              <a:solidFill>
                <a:srgbClr val="000000"/>
              </a:solidFill>
            </a:endParaRPr>
          </a:p>
          <a:p>
            <a:pPr marL="914400" lvl="1" indent="-342900" algn="l" rtl="0">
              <a:spcBef>
                <a:spcPts val="0"/>
              </a:spcBef>
              <a:spcAft>
                <a:spcPts val="0"/>
              </a:spcAft>
              <a:buClr>
                <a:srgbClr val="000000"/>
              </a:buClr>
              <a:buSzPts val="1800"/>
              <a:buChar char="○"/>
            </a:pPr>
            <a:r>
              <a:rPr lang="en" sz="1800">
                <a:solidFill>
                  <a:srgbClr val="000000"/>
                </a:solidFill>
              </a:rPr>
              <a:t>TK - 12 students return to school January 5, 2021 (per further consultation and negotiation)</a:t>
            </a:r>
            <a:endParaRPr sz="1800">
              <a:solidFill>
                <a:srgbClr val="000000"/>
              </a:solidFill>
            </a:endParaRPr>
          </a:p>
          <a:p>
            <a:pPr marL="457200" lvl="0" indent="-342900" algn="just" rtl="0">
              <a:spcBef>
                <a:spcPts val="0"/>
              </a:spcBef>
              <a:spcAft>
                <a:spcPts val="0"/>
              </a:spcAft>
              <a:buClr>
                <a:srgbClr val="000000"/>
              </a:buClr>
              <a:buSzPts val="1800"/>
              <a:buChar char="➢"/>
            </a:pPr>
            <a:r>
              <a:rPr lang="en" sz="1800" b="1" u="sng">
                <a:solidFill>
                  <a:srgbClr val="000000"/>
                </a:solidFill>
              </a:rPr>
              <a:t>Specialized Small Groups:</a:t>
            </a:r>
            <a:endParaRPr sz="1800" b="1" u="sng">
              <a:solidFill>
                <a:srgbClr val="000000"/>
              </a:solidFill>
            </a:endParaRPr>
          </a:p>
          <a:p>
            <a:pPr marL="914400" lvl="1" indent="-342900" algn="just" rtl="0">
              <a:spcBef>
                <a:spcPts val="0"/>
              </a:spcBef>
              <a:spcAft>
                <a:spcPts val="0"/>
              </a:spcAft>
              <a:buClr>
                <a:srgbClr val="000000"/>
              </a:buClr>
              <a:buSzPts val="1800"/>
              <a:buChar char="○"/>
            </a:pPr>
            <a:r>
              <a:rPr lang="en" sz="1800">
                <a:solidFill>
                  <a:srgbClr val="000000"/>
                </a:solidFill>
              </a:rPr>
              <a:t>Intervention and support</a:t>
            </a:r>
            <a:endParaRPr sz="1800">
              <a:solidFill>
                <a:srgbClr val="000000"/>
              </a:solidFill>
            </a:endParaRPr>
          </a:p>
          <a:p>
            <a:pPr marL="914400" lvl="1" indent="-342900" algn="just" rtl="0">
              <a:spcBef>
                <a:spcPts val="0"/>
              </a:spcBef>
              <a:spcAft>
                <a:spcPts val="0"/>
              </a:spcAft>
              <a:buClr>
                <a:srgbClr val="000000"/>
              </a:buClr>
              <a:buSzPts val="1800"/>
              <a:buChar char="○"/>
            </a:pPr>
            <a:r>
              <a:rPr lang="en" sz="1800">
                <a:solidFill>
                  <a:srgbClr val="000000"/>
                </a:solidFill>
              </a:rPr>
              <a:t>SEL</a:t>
            </a:r>
            <a:endParaRPr sz="1800">
              <a:solidFill>
                <a:srgbClr val="000000"/>
              </a:solidFill>
            </a:endParaRPr>
          </a:p>
          <a:p>
            <a:pPr marL="914400" lvl="1" indent="-342900" algn="just" rtl="0">
              <a:spcBef>
                <a:spcPts val="0"/>
              </a:spcBef>
              <a:spcAft>
                <a:spcPts val="0"/>
              </a:spcAft>
              <a:buClr>
                <a:srgbClr val="000000"/>
              </a:buClr>
              <a:buSzPts val="1800"/>
              <a:buChar char="○"/>
            </a:pPr>
            <a:r>
              <a:rPr lang="en" sz="1800">
                <a:solidFill>
                  <a:srgbClr val="000000"/>
                </a:solidFill>
              </a:rPr>
              <a:t>Socialization</a:t>
            </a:r>
            <a:endParaRPr sz="1800">
              <a:solidFill>
                <a:srgbClr val="000000"/>
              </a:solidFill>
            </a:endParaRPr>
          </a:p>
          <a:p>
            <a:pPr marL="457200" lvl="0" indent="-342900" algn="just" rtl="0">
              <a:spcBef>
                <a:spcPts val="0"/>
              </a:spcBef>
              <a:spcAft>
                <a:spcPts val="0"/>
              </a:spcAft>
              <a:buClr>
                <a:srgbClr val="000000"/>
              </a:buClr>
              <a:buSzPts val="1800"/>
              <a:buChar char="➢"/>
            </a:pPr>
            <a:r>
              <a:rPr lang="en" sz="1800" b="1" u="sng">
                <a:solidFill>
                  <a:srgbClr val="000000"/>
                </a:solidFill>
              </a:rPr>
              <a:t>Declaration Dates:</a:t>
            </a:r>
            <a:endParaRPr sz="1800" b="1" u="sng">
              <a:solidFill>
                <a:srgbClr val="000000"/>
              </a:solidFill>
            </a:endParaRPr>
          </a:p>
          <a:p>
            <a:pPr marL="914400" lvl="1" indent="-342900" algn="just" rtl="0">
              <a:spcBef>
                <a:spcPts val="0"/>
              </a:spcBef>
              <a:spcAft>
                <a:spcPts val="0"/>
              </a:spcAft>
              <a:buClr>
                <a:srgbClr val="000000"/>
              </a:buClr>
              <a:buSzPts val="1800"/>
              <a:buChar char="○"/>
            </a:pPr>
            <a:r>
              <a:rPr lang="en" sz="1800">
                <a:solidFill>
                  <a:srgbClr val="000000"/>
                </a:solidFill>
              </a:rPr>
              <a:t>November 13 - 20</a:t>
            </a:r>
            <a:endParaRPr sz="1800">
              <a:solidFill>
                <a:srgbClr val="000000"/>
              </a:solidFill>
            </a:endParaRPr>
          </a:p>
        </p:txBody>
      </p:sp>
      <p:sp>
        <p:nvSpPr>
          <p:cNvPr id="298" name="Google Shape;298;p51"/>
          <p:cNvSpPr txBox="1">
            <a:spLocks noGrp="1"/>
          </p:cNvSpPr>
          <p:nvPr>
            <p:ph type="body" idx="2"/>
          </p:nvPr>
        </p:nvSpPr>
        <p:spPr>
          <a:xfrm>
            <a:off x="4572000" y="1152475"/>
            <a:ext cx="3999900" cy="3416400"/>
          </a:xfrm>
          <a:prstGeom prst="rect">
            <a:avLst/>
          </a:prstGeom>
        </p:spPr>
        <p:txBody>
          <a:bodyPr spcFirstLastPara="1" wrap="square" lIns="91425" tIns="91425" rIns="91425" bIns="91425" anchor="t" anchorCtr="0">
            <a:noAutofit/>
          </a:bodyPr>
          <a:lstStyle/>
          <a:p>
            <a:pPr marL="457200" lvl="0" indent="0" algn="just" rtl="0">
              <a:spcBef>
                <a:spcPts val="0"/>
              </a:spcBef>
              <a:spcAft>
                <a:spcPts val="1600"/>
              </a:spcAft>
              <a:buNone/>
            </a:pPr>
            <a:r>
              <a:rPr lang="en" sz="1800"/>
              <a:t> </a:t>
            </a:r>
            <a:endParaRPr sz="1800"/>
          </a:p>
        </p:txBody>
      </p:sp>
      <p:cxnSp>
        <p:nvCxnSpPr>
          <p:cNvPr id="299" name="Google Shape;299;p51"/>
          <p:cNvCxnSpPr/>
          <p:nvPr/>
        </p:nvCxnSpPr>
        <p:spPr>
          <a:xfrm rot="10800000" flipH="1">
            <a:off x="0" y="1021475"/>
            <a:ext cx="8234700" cy="5400"/>
          </a:xfrm>
          <a:prstGeom prst="straightConnector1">
            <a:avLst/>
          </a:prstGeom>
          <a:noFill/>
          <a:ln w="38100" cap="flat" cmpd="sng">
            <a:solidFill>
              <a:srgbClr val="6D9EEB"/>
            </a:solidFill>
            <a:prstDash val="solid"/>
            <a:round/>
            <a:headEnd type="none" w="med" len="med"/>
            <a:tailEnd type="non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2"/>
          <p:cNvSpPr txBox="1">
            <a:spLocks noGrp="1"/>
          </p:cNvSpPr>
          <p:nvPr>
            <p:ph type="title"/>
          </p:nvPr>
        </p:nvSpPr>
        <p:spPr>
          <a:xfrm>
            <a:off x="0" y="4074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6D9EEB"/>
                </a:solidFill>
                <a:latin typeface="Montserrat SemiBold"/>
                <a:ea typeface="Montserrat SemiBold"/>
                <a:cs typeface="Montserrat SemiBold"/>
                <a:sym typeface="Montserrat SemiBold"/>
              </a:rPr>
              <a:t>Proposal: Plan and Timeline</a:t>
            </a:r>
            <a:endParaRPr sz="2500">
              <a:solidFill>
                <a:srgbClr val="6D9EEB"/>
              </a:solidFill>
              <a:latin typeface="Montserrat SemiBold"/>
              <a:ea typeface="Montserrat SemiBold"/>
              <a:cs typeface="Montserrat SemiBold"/>
              <a:sym typeface="Montserrat SemiBold"/>
            </a:endParaRPr>
          </a:p>
          <a:p>
            <a:pPr marL="0" lvl="0" indent="0" algn="l" rtl="0">
              <a:spcBef>
                <a:spcPts val="0"/>
              </a:spcBef>
              <a:spcAft>
                <a:spcPts val="0"/>
              </a:spcAft>
              <a:buNone/>
            </a:pPr>
            <a:endParaRPr/>
          </a:p>
        </p:txBody>
      </p:sp>
      <p:cxnSp>
        <p:nvCxnSpPr>
          <p:cNvPr id="305" name="Google Shape;305;p52"/>
          <p:cNvCxnSpPr/>
          <p:nvPr/>
        </p:nvCxnSpPr>
        <p:spPr>
          <a:xfrm rot="10800000" flipH="1">
            <a:off x="0" y="1063625"/>
            <a:ext cx="8234700" cy="5400"/>
          </a:xfrm>
          <a:prstGeom prst="straightConnector1">
            <a:avLst/>
          </a:prstGeom>
          <a:noFill/>
          <a:ln w="38100" cap="flat" cmpd="sng">
            <a:solidFill>
              <a:srgbClr val="6D9EEB"/>
            </a:solidFill>
            <a:prstDash val="solid"/>
            <a:round/>
            <a:headEnd type="none" w="med" len="med"/>
            <a:tailEnd type="none" w="med" len="med"/>
          </a:ln>
        </p:spPr>
      </p:cxnSp>
      <p:graphicFrame>
        <p:nvGraphicFramePr>
          <p:cNvPr id="306" name="Google Shape;306;p52"/>
          <p:cNvGraphicFramePr/>
          <p:nvPr/>
        </p:nvGraphicFramePr>
        <p:xfrm>
          <a:off x="168850" y="1112650"/>
          <a:ext cx="3000000" cy="3000000"/>
        </p:xfrm>
        <a:graphic>
          <a:graphicData uri="http://schemas.openxmlformats.org/drawingml/2006/table">
            <a:tbl>
              <a:tblPr>
                <a:noFill/>
                <a:tableStyleId>{7518D786-5F9F-4209-9A87-690B92CC8427}</a:tableStyleId>
              </a:tblPr>
              <a:tblGrid>
                <a:gridCol w="4317775">
                  <a:extLst>
                    <a:ext uri="{9D8B030D-6E8A-4147-A177-3AD203B41FA5}">
                      <a16:colId xmlns:a16="http://schemas.microsoft.com/office/drawing/2014/main" val="20000"/>
                    </a:ext>
                  </a:extLst>
                </a:gridCol>
                <a:gridCol w="4317775">
                  <a:extLst>
                    <a:ext uri="{9D8B030D-6E8A-4147-A177-3AD203B41FA5}">
                      <a16:colId xmlns:a16="http://schemas.microsoft.com/office/drawing/2014/main" val="20001"/>
                    </a:ext>
                  </a:extLst>
                </a:gridCol>
              </a:tblGrid>
              <a:tr h="403650">
                <a:tc>
                  <a:txBody>
                    <a:bodyPr/>
                    <a:lstStyle/>
                    <a:p>
                      <a:pPr marL="0" lvl="0" indent="0" algn="l" rtl="0">
                        <a:spcBef>
                          <a:spcPts val="0"/>
                        </a:spcBef>
                        <a:spcAft>
                          <a:spcPts val="0"/>
                        </a:spcAft>
                        <a:buNone/>
                      </a:pPr>
                      <a:r>
                        <a:rPr lang="en" sz="1200">
                          <a:latin typeface="Montserrat"/>
                          <a:ea typeface="Montserrat"/>
                          <a:cs typeface="Montserrat"/>
                          <a:sym typeface="Montserrat"/>
                        </a:rPr>
                        <a:t>Implement Health and Safety Guidelines</a:t>
                      </a:r>
                      <a:endParaRPr sz="12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 sz="1200">
                          <a:latin typeface="Montserrat"/>
                          <a:ea typeface="Montserrat"/>
                          <a:cs typeface="Montserrat"/>
                          <a:sym typeface="Montserrat"/>
                        </a:rPr>
                        <a:t>October-December </a:t>
                      </a:r>
                      <a:endParaRPr sz="12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0"/>
                  </a:ext>
                </a:extLst>
              </a:tr>
              <a:tr h="555725">
                <a:tc>
                  <a:txBody>
                    <a:bodyPr/>
                    <a:lstStyle/>
                    <a:p>
                      <a:pPr marL="0" lvl="0" indent="0" algn="l" rtl="0">
                        <a:spcBef>
                          <a:spcPts val="0"/>
                        </a:spcBef>
                        <a:spcAft>
                          <a:spcPts val="0"/>
                        </a:spcAft>
                        <a:buNone/>
                      </a:pPr>
                      <a:r>
                        <a:rPr lang="en" sz="1200">
                          <a:latin typeface="Montserrat"/>
                          <a:ea typeface="Montserrat"/>
                          <a:cs typeface="Montserrat"/>
                          <a:sym typeface="Montserrat"/>
                        </a:rPr>
                        <a:t>Provide Instruction and Professional Development </a:t>
                      </a:r>
                      <a:endParaRPr sz="12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 sz="1200">
                          <a:latin typeface="Montserrat"/>
                          <a:ea typeface="Montserrat"/>
                          <a:cs typeface="Montserrat"/>
                          <a:sym typeface="Montserrat"/>
                        </a:rPr>
                        <a:t>October-December </a:t>
                      </a:r>
                      <a:endParaRPr sz="12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1"/>
                  </a:ext>
                </a:extLst>
              </a:tr>
              <a:tr h="942625">
                <a:tc>
                  <a:txBody>
                    <a:bodyPr/>
                    <a:lstStyle/>
                    <a:p>
                      <a:pPr marL="0" lvl="0" indent="0" algn="l" rtl="0">
                        <a:spcBef>
                          <a:spcPts val="0"/>
                        </a:spcBef>
                        <a:spcAft>
                          <a:spcPts val="0"/>
                        </a:spcAft>
                        <a:buNone/>
                      </a:pPr>
                      <a:r>
                        <a:rPr lang="en" sz="1200">
                          <a:latin typeface="Montserrat"/>
                          <a:ea typeface="Montserrat"/>
                          <a:cs typeface="Montserrat"/>
                          <a:sym typeface="Montserrat"/>
                        </a:rPr>
                        <a:t>Implement Special Education Programs (SDC)</a:t>
                      </a:r>
                      <a:endParaRPr sz="12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 sz="1200">
                          <a:latin typeface="Montserrat"/>
                          <a:ea typeface="Montserrat"/>
                          <a:cs typeface="Montserrat"/>
                          <a:sym typeface="Montserrat"/>
                        </a:rPr>
                        <a:t>October</a:t>
                      </a:r>
                      <a:endParaRPr sz="1200">
                        <a:latin typeface="Montserrat"/>
                        <a:ea typeface="Montserrat"/>
                        <a:cs typeface="Montserrat"/>
                        <a:sym typeface="Montserrat"/>
                      </a:endParaRPr>
                    </a:p>
                    <a:p>
                      <a:pPr marL="0" lvl="0" indent="0" algn="l" rtl="0">
                        <a:spcBef>
                          <a:spcPts val="0"/>
                        </a:spcBef>
                        <a:spcAft>
                          <a:spcPts val="0"/>
                        </a:spcAft>
                        <a:buNone/>
                      </a:pPr>
                      <a:r>
                        <a:rPr lang="en" sz="1200">
                          <a:latin typeface="Montserrat"/>
                          <a:ea typeface="Montserrat"/>
                          <a:cs typeface="Montserrat"/>
                          <a:sym typeface="Montserrat"/>
                        </a:rPr>
                        <a:t>*subject to negotiations and consultation</a:t>
                      </a:r>
                      <a:endParaRPr sz="1200">
                        <a:latin typeface="Montserrat"/>
                        <a:ea typeface="Montserrat"/>
                        <a:cs typeface="Montserrat"/>
                        <a:sym typeface="Montserrat"/>
                      </a:endParaRPr>
                    </a:p>
                    <a:p>
                      <a:pPr marL="0" lvl="0" indent="0" algn="l" rtl="0">
                        <a:spcBef>
                          <a:spcPts val="0"/>
                        </a:spcBef>
                        <a:spcAft>
                          <a:spcPts val="0"/>
                        </a:spcAft>
                        <a:buNone/>
                      </a:pPr>
                      <a:r>
                        <a:rPr lang="en" sz="1200">
                          <a:latin typeface="Montserrat"/>
                          <a:ea typeface="Montserrat"/>
                          <a:cs typeface="Montserrat"/>
                          <a:sym typeface="Montserrat"/>
                        </a:rPr>
                        <a:t> </a:t>
                      </a:r>
                      <a:endParaRPr sz="1200">
                        <a:latin typeface="Montserrat"/>
                        <a:ea typeface="Montserrat"/>
                        <a:cs typeface="Montserrat"/>
                        <a:sym typeface="Montserrat"/>
                      </a:endParaRPr>
                    </a:p>
                    <a:p>
                      <a:pPr marL="0" lvl="0" indent="0" algn="l" rtl="0">
                        <a:spcBef>
                          <a:spcPts val="0"/>
                        </a:spcBef>
                        <a:spcAft>
                          <a:spcPts val="0"/>
                        </a:spcAft>
                        <a:buNone/>
                      </a:pPr>
                      <a:r>
                        <a:rPr lang="en" sz="1200">
                          <a:latin typeface="Montserrat"/>
                          <a:ea typeface="Montserrat"/>
                          <a:cs typeface="Montserrat"/>
                          <a:sym typeface="Montserrat"/>
                        </a:rPr>
                        <a:t>Will return now to our remote schedule and in January it will adjust the district wide schedules</a:t>
                      </a:r>
                      <a:endParaRPr sz="12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2"/>
                  </a:ext>
                </a:extLst>
              </a:tr>
              <a:tr h="381050">
                <a:tc>
                  <a:txBody>
                    <a:bodyPr/>
                    <a:lstStyle/>
                    <a:p>
                      <a:pPr marL="0" lvl="0" indent="0" algn="l" rtl="0">
                        <a:spcBef>
                          <a:spcPts val="0"/>
                        </a:spcBef>
                        <a:spcAft>
                          <a:spcPts val="0"/>
                        </a:spcAft>
                        <a:buNone/>
                      </a:pPr>
                      <a:r>
                        <a:rPr lang="en" sz="1200">
                          <a:latin typeface="Montserrat"/>
                          <a:ea typeface="Montserrat"/>
                          <a:cs typeface="Montserrat"/>
                          <a:sym typeface="Montserrat"/>
                        </a:rPr>
                        <a:t>Finalize School Site Operations</a:t>
                      </a:r>
                      <a:endParaRPr sz="12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 sz="1200">
                          <a:latin typeface="Montserrat"/>
                          <a:ea typeface="Montserrat"/>
                          <a:cs typeface="Montserrat"/>
                          <a:sym typeface="Montserrat"/>
                        </a:rPr>
                        <a:t>October-December</a:t>
                      </a:r>
                      <a:endParaRPr sz="12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3"/>
                  </a:ext>
                </a:extLst>
              </a:tr>
              <a:tr h="381050">
                <a:tc>
                  <a:txBody>
                    <a:bodyPr/>
                    <a:lstStyle/>
                    <a:p>
                      <a:pPr marL="0" lvl="0" indent="0" algn="l" rtl="0">
                        <a:spcBef>
                          <a:spcPts val="0"/>
                        </a:spcBef>
                        <a:spcAft>
                          <a:spcPts val="0"/>
                        </a:spcAft>
                        <a:buNone/>
                      </a:pPr>
                      <a:r>
                        <a:rPr lang="en" sz="1200">
                          <a:latin typeface="Montserrat"/>
                          <a:ea typeface="Montserrat"/>
                          <a:cs typeface="Montserrat"/>
                          <a:sym typeface="Montserrat"/>
                        </a:rPr>
                        <a:t>Provide Contact Tracing Logistics &amp; Training</a:t>
                      </a:r>
                      <a:endParaRPr sz="12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 sz="1200">
                          <a:latin typeface="Montserrat"/>
                          <a:ea typeface="Montserrat"/>
                          <a:cs typeface="Montserrat"/>
                          <a:sym typeface="Montserrat"/>
                        </a:rPr>
                        <a:t>October-November</a:t>
                      </a:r>
                      <a:endParaRPr sz="12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4"/>
                  </a:ext>
                </a:extLst>
              </a:tr>
              <a:tr h="334200">
                <a:tc>
                  <a:txBody>
                    <a:bodyPr/>
                    <a:lstStyle/>
                    <a:p>
                      <a:pPr marL="0" lvl="0" indent="0" algn="l" rtl="0">
                        <a:spcBef>
                          <a:spcPts val="0"/>
                        </a:spcBef>
                        <a:spcAft>
                          <a:spcPts val="0"/>
                        </a:spcAft>
                        <a:buNone/>
                      </a:pPr>
                      <a:r>
                        <a:rPr lang="en" sz="1200">
                          <a:latin typeface="Montserrat"/>
                          <a:ea typeface="Montserrat"/>
                          <a:cs typeface="Montserrat"/>
                          <a:sym typeface="Montserrat"/>
                        </a:rPr>
                        <a:t>Finalize MOUs and complete negotiations</a:t>
                      </a:r>
                      <a:endParaRPr sz="1200">
                        <a:latin typeface="Montserrat"/>
                        <a:ea typeface="Montserrat"/>
                        <a:cs typeface="Montserrat"/>
                        <a:sym typeface="Montserrat"/>
                      </a:endParaRPr>
                    </a:p>
                    <a:p>
                      <a:pPr marL="0" lvl="0" indent="0" algn="l" rtl="0">
                        <a:spcBef>
                          <a:spcPts val="0"/>
                        </a:spcBef>
                        <a:spcAft>
                          <a:spcPts val="0"/>
                        </a:spcAft>
                        <a:buNone/>
                      </a:pPr>
                      <a:endParaRPr sz="12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 sz="1200">
                          <a:latin typeface="Montserrat"/>
                          <a:ea typeface="Montserrat"/>
                          <a:cs typeface="Montserrat"/>
                          <a:sym typeface="Montserrat"/>
                        </a:rPr>
                        <a:t>November 2020 (prior to declarations)</a:t>
                      </a:r>
                      <a:endParaRPr sz="12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5"/>
                  </a:ext>
                </a:extLst>
              </a:tr>
              <a:tr h="334200">
                <a:tc>
                  <a:txBody>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Finalize Schedules for staff and students  </a:t>
                      </a:r>
                      <a:endParaRPr sz="12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 sz="1200">
                          <a:latin typeface="Montserrat"/>
                          <a:ea typeface="Montserrat"/>
                          <a:cs typeface="Montserrat"/>
                          <a:sym typeface="Montserrat"/>
                        </a:rPr>
                        <a:t>December</a:t>
                      </a:r>
                      <a:endParaRPr sz="12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6"/>
                  </a:ext>
                </a:extLst>
              </a:tr>
              <a:tr h="334200">
                <a:tc>
                  <a:txBody>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Provide ongoing updates to our community</a:t>
                      </a:r>
                      <a:endParaRPr sz="1200">
                        <a:solidFill>
                          <a:schemeClr val="dk1"/>
                        </a:solidFill>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 sz="1200">
                          <a:latin typeface="Montserrat"/>
                          <a:ea typeface="Montserrat"/>
                          <a:cs typeface="Montserrat"/>
                          <a:sym typeface="Montserrat"/>
                        </a:rPr>
                        <a:t>October-December</a:t>
                      </a:r>
                      <a:endParaRPr sz="12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7"/>
          <p:cNvSpPr txBox="1">
            <a:spLocks noGrp="1"/>
          </p:cNvSpPr>
          <p:nvPr>
            <p:ph type="body" idx="1"/>
          </p:nvPr>
        </p:nvSpPr>
        <p:spPr>
          <a:xfrm>
            <a:off x="311700" y="3174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4" name="Google Shape;114;p27"/>
          <p:cNvPicPr preferRelativeResize="0"/>
          <p:nvPr/>
        </p:nvPicPr>
        <p:blipFill>
          <a:blip r:embed="rId3">
            <a:alphaModFix/>
          </a:blip>
          <a:stretch>
            <a:fillRect/>
          </a:stretch>
        </p:blipFill>
        <p:spPr>
          <a:xfrm>
            <a:off x="311700" y="384100"/>
            <a:ext cx="8520600" cy="4531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8"/>
          <p:cNvSpPr txBox="1">
            <a:spLocks noGrp="1"/>
          </p:cNvSpPr>
          <p:nvPr>
            <p:ph type="title"/>
          </p:nvPr>
        </p:nvSpPr>
        <p:spPr>
          <a:xfrm>
            <a:off x="0" y="2948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6D9EEB"/>
                </a:solidFill>
                <a:latin typeface="Montserrat SemiBold"/>
                <a:ea typeface="Montserrat SemiBold"/>
                <a:cs typeface="Montserrat SemiBold"/>
                <a:sym typeface="Montserrat SemiBold"/>
              </a:rPr>
              <a:t>Introduction and Context</a:t>
            </a:r>
            <a:endParaRPr/>
          </a:p>
        </p:txBody>
      </p:sp>
      <p:sp>
        <p:nvSpPr>
          <p:cNvPr id="120" name="Google Shape;120;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Font typeface="Montserrat"/>
              <a:buChar char="➢"/>
            </a:pPr>
            <a:r>
              <a:rPr lang="en" b="1">
                <a:solidFill>
                  <a:srgbClr val="000000"/>
                </a:solidFill>
                <a:latin typeface="Montserrat"/>
                <a:ea typeface="Montserrat"/>
                <a:cs typeface="Montserrat"/>
                <a:sym typeface="Montserrat"/>
              </a:rPr>
              <a:t>Complex layers</a:t>
            </a:r>
            <a:endParaRPr b="1">
              <a:solidFill>
                <a:srgbClr val="000000"/>
              </a:solidFill>
              <a:latin typeface="Montserrat"/>
              <a:ea typeface="Montserrat"/>
              <a:cs typeface="Montserrat"/>
              <a:sym typeface="Montserrat"/>
            </a:endParaRPr>
          </a:p>
          <a:p>
            <a:pPr marL="457200" lvl="0" indent="-342900" algn="l" rtl="0">
              <a:lnSpc>
                <a:spcPct val="150000"/>
              </a:lnSpc>
              <a:spcBef>
                <a:spcPts val="0"/>
              </a:spcBef>
              <a:spcAft>
                <a:spcPts val="0"/>
              </a:spcAft>
              <a:buClr>
                <a:srgbClr val="000000"/>
              </a:buClr>
              <a:buSzPts val="1800"/>
              <a:buFont typeface="Montserrat"/>
              <a:buChar char="➢"/>
            </a:pPr>
            <a:r>
              <a:rPr lang="en" b="1">
                <a:solidFill>
                  <a:srgbClr val="000000"/>
                </a:solidFill>
                <a:latin typeface="Montserrat"/>
                <a:ea typeface="Montserrat"/>
                <a:cs typeface="Montserrat"/>
                <a:sym typeface="Montserrat"/>
              </a:rPr>
              <a:t>Requirements as we move to Red Tier </a:t>
            </a:r>
            <a:endParaRPr b="1">
              <a:solidFill>
                <a:srgbClr val="000000"/>
              </a:solidFill>
              <a:latin typeface="Montserrat"/>
              <a:ea typeface="Montserrat"/>
              <a:cs typeface="Montserrat"/>
              <a:sym typeface="Montserrat"/>
            </a:endParaRPr>
          </a:p>
          <a:p>
            <a:pPr marL="457200" lvl="0" indent="-342900" algn="l" rtl="0">
              <a:lnSpc>
                <a:spcPct val="150000"/>
              </a:lnSpc>
              <a:spcBef>
                <a:spcPts val="0"/>
              </a:spcBef>
              <a:spcAft>
                <a:spcPts val="0"/>
              </a:spcAft>
              <a:buClr>
                <a:srgbClr val="000000"/>
              </a:buClr>
              <a:buSzPts val="1800"/>
              <a:buFont typeface="Montserrat"/>
              <a:buChar char="➢"/>
            </a:pPr>
            <a:r>
              <a:rPr lang="en" b="1">
                <a:solidFill>
                  <a:srgbClr val="000000"/>
                </a:solidFill>
                <a:latin typeface="Montserrat"/>
                <a:ea typeface="Montserrat"/>
                <a:cs typeface="Montserrat"/>
                <a:sym typeface="Montserrat"/>
              </a:rPr>
              <a:t>Why hybrid?  Next steps</a:t>
            </a:r>
            <a:endParaRPr b="1">
              <a:solidFill>
                <a:srgbClr val="000000"/>
              </a:solidFill>
              <a:latin typeface="Montserrat"/>
              <a:ea typeface="Montserrat"/>
              <a:cs typeface="Montserrat"/>
              <a:sym typeface="Montserrat"/>
            </a:endParaRPr>
          </a:p>
          <a:p>
            <a:pPr marL="457200" lvl="0" indent="-342900" algn="l" rtl="0">
              <a:lnSpc>
                <a:spcPct val="150000"/>
              </a:lnSpc>
              <a:spcBef>
                <a:spcPts val="0"/>
              </a:spcBef>
              <a:spcAft>
                <a:spcPts val="0"/>
              </a:spcAft>
              <a:buClr>
                <a:srgbClr val="000000"/>
              </a:buClr>
              <a:buSzPts val="1800"/>
              <a:buFont typeface="Montserrat"/>
              <a:buChar char="➢"/>
            </a:pPr>
            <a:r>
              <a:rPr lang="en" b="1">
                <a:solidFill>
                  <a:srgbClr val="000000"/>
                </a:solidFill>
                <a:latin typeface="Montserrat"/>
                <a:ea typeface="Montserrat"/>
                <a:cs typeface="Montserrat"/>
                <a:sym typeface="Montserrat"/>
              </a:rPr>
              <a:t>Choice and potential interruptions</a:t>
            </a:r>
            <a:endParaRPr b="1">
              <a:solidFill>
                <a:srgbClr val="000000"/>
              </a:solidFill>
              <a:latin typeface="Montserrat"/>
              <a:ea typeface="Montserrat"/>
              <a:cs typeface="Montserrat"/>
              <a:sym typeface="Montserrat"/>
            </a:endParaRPr>
          </a:p>
          <a:p>
            <a:pPr marL="457200" lvl="0" indent="-342900" algn="l" rtl="0">
              <a:lnSpc>
                <a:spcPct val="150000"/>
              </a:lnSpc>
              <a:spcBef>
                <a:spcPts val="0"/>
              </a:spcBef>
              <a:spcAft>
                <a:spcPts val="0"/>
              </a:spcAft>
              <a:buClr>
                <a:srgbClr val="000000"/>
              </a:buClr>
              <a:buSzPts val="1800"/>
              <a:buFont typeface="Montserrat"/>
              <a:buChar char="➢"/>
            </a:pPr>
            <a:r>
              <a:rPr lang="en" b="1">
                <a:solidFill>
                  <a:srgbClr val="000000"/>
                </a:solidFill>
                <a:latin typeface="Montserrat"/>
                <a:ea typeface="Montserrat"/>
                <a:cs typeface="Montserrat"/>
                <a:sym typeface="Montserrat"/>
              </a:rPr>
              <a:t>Waiver process</a:t>
            </a:r>
            <a:endParaRPr b="1">
              <a:solidFill>
                <a:srgbClr val="000000"/>
              </a:solidFill>
              <a:latin typeface="Montserrat"/>
              <a:ea typeface="Montserrat"/>
              <a:cs typeface="Montserrat"/>
              <a:sym typeface="Montserrat"/>
            </a:endParaRPr>
          </a:p>
          <a:p>
            <a:pPr marL="457200" lvl="0" indent="-342900" algn="l" rtl="0">
              <a:lnSpc>
                <a:spcPct val="150000"/>
              </a:lnSpc>
              <a:spcBef>
                <a:spcPts val="0"/>
              </a:spcBef>
              <a:spcAft>
                <a:spcPts val="0"/>
              </a:spcAft>
              <a:buClr>
                <a:srgbClr val="000000"/>
              </a:buClr>
              <a:buSzPts val="1800"/>
              <a:buFont typeface="Montserrat"/>
              <a:buChar char="➢"/>
            </a:pPr>
            <a:r>
              <a:rPr lang="en" b="1">
                <a:solidFill>
                  <a:srgbClr val="000000"/>
                </a:solidFill>
                <a:latin typeface="Montserrat"/>
                <a:ea typeface="Montserrat"/>
                <a:cs typeface="Montserrat"/>
                <a:sym typeface="Montserrat"/>
              </a:rPr>
              <a:t>Our challenge</a:t>
            </a:r>
            <a:endParaRPr b="1">
              <a:solidFill>
                <a:srgbClr val="000000"/>
              </a:solidFill>
              <a:latin typeface="Montserrat"/>
              <a:ea typeface="Montserrat"/>
              <a:cs typeface="Montserrat"/>
              <a:sym typeface="Montserrat"/>
            </a:endParaRPr>
          </a:p>
        </p:txBody>
      </p:sp>
      <p:cxnSp>
        <p:nvCxnSpPr>
          <p:cNvPr id="121" name="Google Shape;121;p28"/>
          <p:cNvCxnSpPr/>
          <p:nvPr/>
        </p:nvCxnSpPr>
        <p:spPr>
          <a:xfrm rot="10800000" flipH="1">
            <a:off x="0" y="1082400"/>
            <a:ext cx="8234700" cy="5400"/>
          </a:xfrm>
          <a:prstGeom prst="straightConnector1">
            <a:avLst/>
          </a:prstGeom>
          <a:noFill/>
          <a:ln w="38100" cap="flat" cmpd="sng">
            <a:solidFill>
              <a:srgbClr val="6D9EEB"/>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9"/>
          <p:cNvSpPr txBox="1">
            <a:spLocks noGrp="1"/>
          </p:cNvSpPr>
          <p:nvPr>
            <p:ph type="title"/>
          </p:nvPr>
        </p:nvSpPr>
        <p:spPr>
          <a:xfrm>
            <a:off x="0" y="445025"/>
            <a:ext cx="8520900" cy="572700"/>
          </a:xfrm>
          <a:prstGeom prst="rect">
            <a:avLst/>
          </a:prstGeom>
        </p:spPr>
        <p:txBody>
          <a:bodyPr spcFirstLastPara="1" wrap="square" lIns="75575" tIns="75575" rIns="75575" bIns="75575" anchor="t" anchorCtr="0">
            <a:noAutofit/>
          </a:bodyPr>
          <a:lstStyle/>
          <a:p>
            <a:pPr marL="0" lvl="0" indent="0" algn="l" rtl="0">
              <a:spcBef>
                <a:spcPts val="0"/>
              </a:spcBef>
              <a:spcAft>
                <a:spcPts val="0"/>
              </a:spcAft>
              <a:buClr>
                <a:schemeClr val="dk1"/>
              </a:buClr>
              <a:buSzPts val="1100"/>
              <a:buFont typeface="Arial"/>
              <a:buNone/>
            </a:pPr>
            <a:r>
              <a:rPr lang="en" sz="2800">
                <a:solidFill>
                  <a:srgbClr val="6D9EEB"/>
                </a:solidFill>
                <a:latin typeface="Montserrat SemiBold"/>
                <a:ea typeface="Montserrat SemiBold"/>
                <a:cs typeface="Montserrat SemiBold"/>
                <a:sym typeface="Montserrat SemiBold"/>
              </a:rPr>
              <a:t>Utilize Feedback from all Stakeholders </a:t>
            </a:r>
            <a:endParaRPr sz="2800"/>
          </a:p>
          <a:p>
            <a:pPr marL="0" lvl="0" indent="0" algn="l" rtl="0">
              <a:spcBef>
                <a:spcPts val="0"/>
              </a:spcBef>
              <a:spcAft>
                <a:spcPts val="0"/>
              </a:spcAft>
              <a:buNone/>
            </a:pPr>
            <a:endParaRPr/>
          </a:p>
        </p:txBody>
      </p:sp>
      <p:sp>
        <p:nvSpPr>
          <p:cNvPr id="127" name="Google Shape;127;p29"/>
          <p:cNvSpPr txBox="1">
            <a:spLocks noGrp="1"/>
          </p:cNvSpPr>
          <p:nvPr>
            <p:ph type="body" idx="1"/>
          </p:nvPr>
        </p:nvSpPr>
        <p:spPr>
          <a:xfrm>
            <a:off x="262525" y="1417725"/>
            <a:ext cx="8520900" cy="2865900"/>
          </a:xfrm>
          <a:prstGeom prst="rect">
            <a:avLst/>
          </a:prstGeom>
        </p:spPr>
        <p:txBody>
          <a:bodyPr spcFirstLastPara="1" wrap="square" lIns="75575" tIns="75575" rIns="75575" bIns="75575" anchor="t" anchorCtr="0">
            <a:noAutofit/>
          </a:bodyPr>
          <a:lstStyle/>
          <a:p>
            <a:pPr marL="457200" lvl="0" indent="-342900" algn="l" rtl="0">
              <a:spcBef>
                <a:spcPts val="0"/>
              </a:spcBef>
              <a:spcAft>
                <a:spcPts val="0"/>
              </a:spcAft>
              <a:buClr>
                <a:srgbClr val="000000"/>
              </a:buClr>
              <a:buSzPts val="1800"/>
              <a:buFont typeface="Montserrat"/>
              <a:buChar char="➢"/>
            </a:pPr>
            <a:r>
              <a:rPr lang="en" sz="1800" b="1">
                <a:solidFill>
                  <a:srgbClr val="000000"/>
                </a:solidFill>
                <a:latin typeface="Montserrat"/>
                <a:ea typeface="Montserrat"/>
                <a:cs typeface="Montserrat"/>
                <a:sym typeface="Montserrat"/>
              </a:rPr>
              <a:t>Use of Thought Exchange suggestions and ratings</a:t>
            </a:r>
            <a:endParaRPr sz="1800" b="1">
              <a:solidFill>
                <a:srgbClr val="000000"/>
              </a:solidFill>
              <a:latin typeface="Montserrat"/>
              <a:ea typeface="Montserrat"/>
              <a:cs typeface="Montserrat"/>
              <a:sym typeface="Montserrat"/>
            </a:endParaRPr>
          </a:p>
          <a:p>
            <a:pPr marL="457200" lvl="0" indent="-342900" algn="l" rtl="0">
              <a:spcBef>
                <a:spcPts val="1300"/>
              </a:spcBef>
              <a:spcAft>
                <a:spcPts val="0"/>
              </a:spcAft>
              <a:buClr>
                <a:srgbClr val="000000"/>
              </a:buClr>
              <a:buSzPts val="1800"/>
              <a:buFont typeface="Montserrat"/>
              <a:buChar char="➢"/>
            </a:pPr>
            <a:r>
              <a:rPr lang="en" sz="1800" b="1">
                <a:solidFill>
                  <a:srgbClr val="000000"/>
                </a:solidFill>
                <a:latin typeface="Montserrat"/>
                <a:ea typeface="Montserrat"/>
                <a:cs typeface="Montserrat"/>
                <a:sym typeface="Montserrat"/>
              </a:rPr>
              <a:t>Analysis of survey data</a:t>
            </a:r>
            <a:endParaRPr sz="1800" b="1">
              <a:solidFill>
                <a:srgbClr val="000000"/>
              </a:solidFill>
              <a:latin typeface="Montserrat"/>
              <a:ea typeface="Montserrat"/>
              <a:cs typeface="Montserrat"/>
              <a:sym typeface="Montserrat"/>
            </a:endParaRPr>
          </a:p>
          <a:p>
            <a:pPr marL="457200" lvl="0" indent="-342900" algn="l" rtl="0">
              <a:spcBef>
                <a:spcPts val="1300"/>
              </a:spcBef>
              <a:spcAft>
                <a:spcPts val="0"/>
              </a:spcAft>
              <a:buClr>
                <a:srgbClr val="000000"/>
              </a:buClr>
              <a:buSzPts val="1800"/>
              <a:buFont typeface="Montserrat"/>
              <a:buChar char="➢"/>
            </a:pPr>
            <a:r>
              <a:rPr lang="en" sz="1800" b="1">
                <a:solidFill>
                  <a:srgbClr val="000000"/>
                </a:solidFill>
                <a:latin typeface="Montserrat"/>
                <a:ea typeface="Montserrat"/>
                <a:cs typeface="Montserrat"/>
                <a:sym typeface="Montserrat"/>
              </a:rPr>
              <a:t>Negotiation and consultation with stakeholder groups</a:t>
            </a:r>
            <a:endParaRPr sz="1800" b="1">
              <a:solidFill>
                <a:srgbClr val="000000"/>
              </a:solidFill>
              <a:latin typeface="Montserrat"/>
              <a:ea typeface="Montserrat"/>
              <a:cs typeface="Montserrat"/>
              <a:sym typeface="Montserrat"/>
            </a:endParaRPr>
          </a:p>
          <a:p>
            <a:pPr marL="457200" lvl="0" indent="-342900" algn="l" rtl="0">
              <a:spcBef>
                <a:spcPts val="1300"/>
              </a:spcBef>
              <a:spcAft>
                <a:spcPts val="1300"/>
              </a:spcAft>
              <a:buClr>
                <a:srgbClr val="000000"/>
              </a:buClr>
              <a:buSzPts val="1800"/>
              <a:buFont typeface="Montserrat"/>
              <a:buChar char="➢"/>
            </a:pPr>
            <a:r>
              <a:rPr lang="en" sz="1800" b="1">
                <a:solidFill>
                  <a:srgbClr val="000000"/>
                </a:solidFill>
                <a:latin typeface="Montserrat"/>
                <a:ea typeface="Montserrat"/>
                <a:cs typeface="Montserrat"/>
                <a:sym typeface="Montserrat"/>
              </a:rPr>
              <a:t>Professional perspectives from District staff informed by collaboration</a:t>
            </a:r>
            <a:endParaRPr sz="1800" b="1">
              <a:solidFill>
                <a:srgbClr val="000000"/>
              </a:solidFill>
              <a:latin typeface="Montserrat"/>
              <a:ea typeface="Montserrat"/>
              <a:cs typeface="Montserrat"/>
              <a:sym typeface="Montserrat"/>
            </a:endParaRPr>
          </a:p>
        </p:txBody>
      </p:sp>
      <p:cxnSp>
        <p:nvCxnSpPr>
          <p:cNvPr id="128" name="Google Shape;128;p29"/>
          <p:cNvCxnSpPr/>
          <p:nvPr/>
        </p:nvCxnSpPr>
        <p:spPr>
          <a:xfrm rot="10800000" flipH="1">
            <a:off x="0" y="1152475"/>
            <a:ext cx="8234700" cy="5400"/>
          </a:xfrm>
          <a:prstGeom prst="straightConnector1">
            <a:avLst/>
          </a:prstGeom>
          <a:noFill/>
          <a:ln w="38100" cap="flat" cmpd="sng">
            <a:solidFill>
              <a:srgbClr val="6D9EEB"/>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0"/>
          <p:cNvSpPr txBox="1">
            <a:spLocks noGrp="1"/>
          </p:cNvSpPr>
          <p:nvPr>
            <p:ph type="title"/>
          </p:nvPr>
        </p:nvSpPr>
        <p:spPr>
          <a:xfrm>
            <a:off x="0" y="332400"/>
            <a:ext cx="8664300" cy="104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D9EEB"/>
                </a:solidFill>
                <a:latin typeface="Montserrat SemiBold"/>
                <a:ea typeface="Montserrat SemiBold"/>
                <a:cs typeface="Montserrat SemiBold"/>
                <a:sym typeface="Montserrat SemiBold"/>
              </a:rPr>
              <a:t>Resuming In-Person Instruction: </a:t>
            </a:r>
            <a:endParaRPr>
              <a:solidFill>
                <a:srgbClr val="6D9EEB"/>
              </a:solidFill>
              <a:latin typeface="Montserrat SemiBold"/>
              <a:ea typeface="Montserrat SemiBold"/>
              <a:cs typeface="Montserrat SemiBold"/>
              <a:sym typeface="Montserrat SemiBold"/>
            </a:endParaRPr>
          </a:p>
          <a:p>
            <a:pPr marL="0" lvl="0" indent="0" algn="l" rtl="0">
              <a:spcBef>
                <a:spcPts val="0"/>
              </a:spcBef>
              <a:spcAft>
                <a:spcPts val="0"/>
              </a:spcAft>
              <a:buNone/>
            </a:pPr>
            <a:r>
              <a:rPr lang="en">
                <a:solidFill>
                  <a:srgbClr val="6D9EEB"/>
                </a:solidFill>
                <a:latin typeface="Montserrat SemiBold"/>
                <a:ea typeface="Montserrat SemiBold"/>
                <a:cs typeface="Montserrat SemiBold"/>
                <a:sym typeface="Montserrat SemiBold"/>
              </a:rPr>
              <a:t>Work to Date </a:t>
            </a:r>
            <a:endParaRPr>
              <a:solidFill>
                <a:srgbClr val="6D9EEB"/>
              </a:solidFill>
              <a:latin typeface="Montserrat SemiBold"/>
              <a:ea typeface="Montserrat SemiBold"/>
              <a:cs typeface="Montserrat SemiBold"/>
              <a:sym typeface="Montserrat SemiBold"/>
            </a:endParaRPr>
          </a:p>
        </p:txBody>
      </p:sp>
      <p:sp>
        <p:nvSpPr>
          <p:cNvPr id="134" name="Google Shape;134;p30"/>
          <p:cNvSpPr txBox="1">
            <a:spLocks noGrp="1"/>
          </p:cNvSpPr>
          <p:nvPr>
            <p:ph type="body" idx="1"/>
          </p:nvPr>
        </p:nvSpPr>
        <p:spPr>
          <a:xfrm>
            <a:off x="311700" y="2065400"/>
            <a:ext cx="8520600" cy="25338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Font typeface="Montserrat"/>
              <a:buChar char="➢"/>
            </a:pPr>
            <a:r>
              <a:rPr lang="en" b="1">
                <a:solidFill>
                  <a:srgbClr val="000000"/>
                </a:solidFill>
                <a:latin typeface="Montserrat"/>
                <a:ea typeface="Montserrat"/>
                <a:cs typeface="Montserrat"/>
                <a:sym typeface="Montserrat"/>
              </a:rPr>
              <a:t>Remote Learning </a:t>
            </a:r>
            <a:endParaRPr b="1">
              <a:solidFill>
                <a:srgbClr val="000000"/>
              </a:solidFill>
              <a:latin typeface="Montserrat"/>
              <a:ea typeface="Montserrat"/>
              <a:cs typeface="Montserrat"/>
              <a:sym typeface="Montserrat"/>
            </a:endParaRPr>
          </a:p>
          <a:p>
            <a:pPr marL="457200" lvl="0" indent="-342900" algn="l" rtl="0">
              <a:lnSpc>
                <a:spcPct val="150000"/>
              </a:lnSpc>
              <a:spcBef>
                <a:spcPts val="0"/>
              </a:spcBef>
              <a:spcAft>
                <a:spcPts val="0"/>
              </a:spcAft>
              <a:buClr>
                <a:srgbClr val="000000"/>
              </a:buClr>
              <a:buSzPts val="1800"/>
              <a:buFont typeface="Montserrat"/>
              <a:buChar char="➢"/>
            </a:pPr>
            <a:r>
              <a:rPr lang="en" b="1">
                <a:solidFill>
                  <a:srgbClr val="000000"/>
                </a:solidFill>
                <a:latin typeface="Montserrat"/>
                <a:ea typeface="Montserrat"/>
                <a:cs typeface="Montserrat"/>
                <a:sym typeface="Montserrat"/>
              </a:rPr>
              <a:t>Special Education </a:t>
            </a:r>
            <a:endParaRPr b="1">
              <a:solidFill>
                <a:srgbClr val="000000"/>
              </a:solidFill>
              <a:latin typeface="Montserrat"/>
              <a:ea typeface="Montserrat"/>
              <a:cs typeface="Montserrat"/>
              <a:sym typeface="Montserrat"/>
            </a:endParaRPr>
          </a:p>
          <a:p>
            <a:pPr marL="457200" lvl="0" indent="-342900" algn="l" rtl="0">
              <a:lnSpc>
                <a:spcPct val="150000"/>
              </a:lnSpc>
              <a:spcBef>
                <a:spcPts val="0"/>
              </a:spcBef>
              <a:spcAft>
                <a:spcPts val="0"/>
              </a:spcAft>
              <a:buClr>
                <a:srgbClr val="000000"/>
              </a:buClr>
              <a:buSzPts val="1800"/>
              <a:buFont typeface="Montserrat"/>
              <a:buChar char="➢"/>
            </a:pPr>
            <a:r>
              <a:rPr lang="en" b="1">
                <a:solidFill>
                  <a:schemeClr val="dk1"/>
                </a:solidFill>
                <a:latin typeface="Montserrat"/>
                <a:ea typeface="Montserrat"/>
                <a:cs typeface="Montserrat"/>
                <a:sym typeface="Montserrat"/>
              </a:rPr>
              <a:t>Survey Results</a:t>
            </a:r>
            <a:endParaRPr b="1">
              <a:solidFill>
                <a:srgbClr val="000000"/>
              </a:solidFill>
              <a:latin typeface="Montserrat"/>
              <a:ea typeface="Montserrat"/>
              <a:cs typeface="Montserrat"/>
              <a:sym typeface="Montserrat"/>
            </a:endParaRPr>
          </a:p>
          <a:p>
            <a:pPr marL="457200" lvl="0" indent="-342900" algn="l" rtl="0">
              <a:lnSpc>
                <a:spcPct val="150000"/>
              </a:lnSpc>
              <a:spcBef>
                <a:spcPts val="0"/>
              </a:spcBef>
              <a:spcAft>
                <a:spcPts val="0"/>
              </a:spcAft>
              <a:buClr>
                <a:srgbClr val="000000"/>
              </a:buClr>
              <a:buSzPts val="1800"/>
              <a:buFont typeface="Montserrat"/>
              <a:buChar char="➢"/>
            </a:pPr>
            <a:r>
              <a:rPr lang="en" b="1">
                <a:solidFill>
                  <a:srgbClr val="000000"/>
                </a:solidFill>
                <a:latin typeface="Montserrat"/>
                <a:ea typeface="Montserrat"/>
                <a:cs typeface="Montserrat"/>
                <a:sym typeface="Montserrat"/>
              </a:rPr>
              <a:t>Collaborative Working Group Results</a:t>
            </a:r>
            <a:endParaRPr b="1">
              <a:solidFill>
                <a:srgbClr val="000000"/>
              </a:solidFill>
              <a:latin typeface="Montserrat"/>
              <a:ea typeface="Montserrat"/>
              <a:cs typeface="Montserrat"/>
              <a:sym typeface="Montserrat"/>
            </a:endParaRPr>
          </a:p>
          <a:p>
            <a:pPr marL="457200" lvl="0" indent="-342900" algn="l" rtl="0">
              <a:lnSpc>
                <a:spcPct val="150000"/>
              </a:lnSpc>
              <a:spcBef>
                <a:spcPts val="0"/>
              </a:spcBef>
              <a:spcAft>
                <a:spcPts val="0"/>
              </a:spcAft>
              <a:buClr>
                <a:srgbClr val="000000"/>
              </a:buClr>
              <a:buSzPts val="1800"/>
              <a:buFont typeface="Montserrat"/>
              <a:buChar char="➢"/>
            </a:pPr>
            <a:r>
              <a:rPr lang="en" b="1">
                <a:solidFill>
                  <a:srgbClr val="000000"/>
                </a:solidFill>
                <a:latin typeface="Montserrat"/>
                <a:ea typeface="Montserrat"/>
                <a:cs typeface="Montserrat"/>
                <a:sym typeface="Montserrat"/>
              </a:rPr>
              <a:t>Operational/Safety</a:t>
            </a:r>
            <a:endParaRPr b="1">
              <a:solidFill>
                <a:srgbClr val="000000"/>
              </a:solidFill>
              <a:latin typeface="Montserrat"/>
              <a:ea typeface="Montserrat"/>
              <a:cs typeface="Montserrat"/>
              <a:sym typeface="Montserrat"/>
            </a:endParaRPr>
          </a:p>
          <a:p>
            <a:pPr marL="457200" lvl="0" indent="-342900" algn="l" rtl="0">
              <a:lnSpc>
                <a:spcPct val="150000"/>
              </a:lnSpc>
              <a:spcBef>
                <a:spcPts val="0"/>
              </a:spcBef>
              <a:spcAft>
                <a:spcPts val="0"/>
              </a:spcAft>
              <a:buClr>
                <a:srgbClr val="000000"/>
              </a:buClr>
              <a:buSzPts val="1800"/>
              <a:buFont typeface="Montserrat"/>
              <a:buChar char="➢"/>
            </a:pPr>
            <a:r>
              <a:rPr lang="en" b="1">
                <a:solidFill>
                  <a:srgbClr val="000000"/>
                </a:solidFill>
                <a:latin typeface="Montserrat"/>
                <a:ea typeface="Montserrat"/>
                <a:cs typeface="Montserrat"/>
                <a:sym typeface="Montserrat"/>
              </a:rPr>
              <a:t>Planning Guide</a:t>
            </a:r>
            <a:endParaRPr b="1">
              <a:solidFill>
                <a:srgbClr val="000000"/>
              </a:solidFill>
              <a:latin typeface="Montserrat"/>
              <a:ea typeface="Montserrat"/>
              <a:cs typeface="Montserrat"/>
              <a:sym typeface="Montserrat"/>
            </a:endParaRPr>
          </a:p>
          <a:p>
            <a:pPr marL="457200" lvl="0" indent="0" algn="l" rtl="0">
              <a:spcBef>
                <a:spcPts val="1600"/>
              </a:spcBef>
              <a:spcAft>
                <a:spcPts val="1600"/>
              </a:spcAft>
              <a:buNone/>
            </a:pPr>
            <a:endParaRPr b="1">
              <a:latin typeface="Montserrat"/>
              <a:ea typeface="Montserrat"/>
              <a:cs typeface="Montserrat"/>
              <a:sym typeface="Montserrat"/>
            </a:endParaRPr>
          </a:p>
        </p:txBody>
      </p:sp>
      <p:cxnSp>
        <p:nvCxnSpPr>
          <p:cNvPr id="135" name="Google Shape;135;p30"/>
          <p:cNvCxnSpPr/>
          <p:nvPr/>
        </p:nvCxnSpPr>
        <p:spPr>
          <a:xfrm rot="10800000" flipH="1">
            <a:off x="0" y="1551700"/>
            <a:ext cx="8234700" cy="5400"/>
          </a:xfrm>
          <a:prstGeom prst="straightConnector1">
            <a:avLst/>
          </a:prstGeom>
          <a:noFill/>
          <a:ln w="38100" cap="flat" cmpd="sng">
            <a:solidFill>
              <a:srgbClr val="6D9EEB"/>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1"/>
          <p:cNvSpPr txBox="1">
            <a:spLocks noGrp="1"/>
          </p:cNvSpPr>
          <p:nvPr>
            <p:ph type="title"/>
          </p:nvPr>
        </p:nvSpPr>
        <p:spPr>
          <a:xfrm>
            <a:off x="0" y="3949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6D9EEB"/>
                </a:solidFill>
                <a:latin typeface="Montserrat SemiBold"/>
                <a:ea typeface="Montserrat SemiBold"/>
                <a:cs typeface="Montserrat SemiBold"/>
                <a:sym typeface="Montserrat SemiBold"/>
              </a:rPr>
              <a:t>Remote Learning Update:  Overview</a:t>
            </a:r>
            <a:endParaRPr/>
          </a:p>
        </p:txBody>
      </p:sp>
      <p:sp>
        <p:nvSpPr>
          <p:cNvPr id="141" name="Google Shape;141;p31"/>
          <p:cNvSpPr txBox="1"/>
          <p:nvPr/>
        </p:nvSpPr>
        <p:spPr>
          <a:xfrm>
            <a:off x="613225" y="1326550"/>
            <a:ext cx="7809000" cy="25656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Montserrat"/>
              <a:buChar char="➢"/>
            </a:pPr>
            <a:r>
              <a:rPr lang="en" sz="1800" b="1">
                <a:latin typeface="Montserrat"/>
                <a:ea typeface="Montserrat"/>
                <a:cs typeface="Montserrat"/>
                <a:sym typeface="Montserrat"/>
              </a:rPr>
              <a:t>Thought Exchange Themes</a:t>
            </a:r>
            <a:endParaRPr sz="1800" b="1">
              <a:latin typeface="Montserrat"/>
              <a:ea typeface="Montserrat"/>
              <a:cs typeface="Montserrat"/>
              <a:sym typeface="Montserrat"/>
            </a:endParaRPr>
          </a:p>
          <a:p>
            <a:pPr marL="457200" lvl="0" indent="0" algn="l" rtl="0">
              <a:spcBef>
                <a:spcPts val="0"/>
              </a:spcBef>
              <a:spcAft>
                <a:spcPts val="0"/>
              </a:spcAft>
              <a:buNone/>
            </a:pPr>
            <a:endParaRPr sz="1800">
              <a:latin typeface="Montserrat"/>
              <a:ea typeface="Montserrat"/>
              <a:cs typeface="Montserrat"/>
              <a:sym typeface="Montserrat"/>
            </a:endParaRPr>
          </a:p>
          <a:p>
            <a:pPr marL="457200" lvl="0" indent="-342900" algn="l" rtl="0">
              <a:spcBef>
                <a:spcPts val="0"/>
              </a:spcBef>
              <a:spcAft>
                <a:spcPts val="0"/>
              </a:spcAft>
              <a:buSzPts val="1800"/>
              <a:buFont typeface="Montserrat"/>
              <a:buChar char="➢"/>
            </a:pPr>
            <a:r>
              <a:rPr lang="en" sz="1800" b="1">
                <a:latin typeface="Montserrat"/>
                <a:ea typeface="Montserrat"/>
                <a:cs typeface="Montserrat"/>
                <a:sym typeface="Montserrat"/>
              </a:rPr>
              <a:t>Collaboration with union groups </a:t>
            </a:r>
            <a:endParaRPr sz="1800" b="1">
              <a:latin typeface="Montserrat"/>
              <a:ea typeface="Montserrat"/>
              <a:cs typeface="Montserrat"/>
              <a:sym typeface="Montserrat"/>
            </a:endParaRPr>
          </a:p>
          <a:p>
            <a:pPr marL="457200" lvl="0" indent="0" algn="l" rtl="0">
              <a:spcBef>
                <a:spcPts val="0"/>
              </a:spcBef>
              <a:spcAft>
                <a:spcPts val="0"/>
              </a:spcAft>
              <a:buNone/>
            </a:pPr>
            <a:endParaRPr sz="1800">
              <a:latin typeface="Montserrat"/>
              <a:ea typeface="Montserrat"/>
              <a:cs typeface="Montserrat"/>
              <a:sym typeface="Montserrat"/>
            </a:endParaRPr>
          </a:p>
          <a:p>
            <a:pPr marL="457200" lvl="0" indent="-342900" algn="l" rtl="0">
              <a:spcBef>
                <a:spcPts val="0"/>
              </a:spcBef>
              <a:spcAft>
                <a:spcPts val="0"/>
              </a:spcAft>
              <a:buSzPts val="1800"/>
              <a:buFont typeface="Montserrat"/>
              <a:buChar char="➢"/>
            </a:pPr>
            <a:r>
              <a:rPr lang="en" sz="1800" b="1">
                <a:latin typeface="Montserrat"/>
                <a:ea typeface="Montserrat"/>
                <a:cs typeface="Montserrat"/>
                <a:sym typeface="Montserrat"/>
              </a:rPr>
              <a:t>Schedules </a:t>
            </a:r>
            <a:endParaRPr sz="1800" b="1">
              <a:latin typeface="Montserrat"/>
              <a:ea typeface="Montserrat"/>
              <a:cs typeface="Montserrat"/>
              <a:sym typeface="Montserrat"/>
            </a:endParaRPr>
          </a:p>
        </p:txBody>
      </p:sp>
      <p:cxnSp>
        <p:nvCxnSpPr>
          <p:cNvPr id="142" name="Google Shape;142;p31"/>
          <p:cNvCxnSpPr/>
          <p:nvPr/>
        </p:nvCxnSpPr>
        <p:spPr>
          <a:xfrm rot="10800000" flipH="1">
            <a:off x="0" y="1144413"/>
            <a:ext cx="8234700" cy="5400"/>
          </a:xfrm>
          <a:prstGeom prst="straightConnector1">
            <a:avLst/>
          </a:prstGeom>
          <a:noFill/>
          <a:ln w="38100" cap="flat" cmpd="sng">
            <a:solidFill>
              <a:srgbClr val="6D9EEB"/>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2"/>
          <p:cNvSpPr txBox="1">
            <a:spLocks noGrp="1"/>
          </p:cNvSpPr>
          <p:nvPr>
            <p:ph type="title"/>
          </p:nvPr>
        </p:nvSpPr>
        <p:spPr>
          <a:xfrm>
            <a:off x="0" y="142850"/>
            <a:ext cx="8520600" cy="9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6D9EEB"/>
                </a:solidFill>
                <a:latin typeface="Montserrat SemiBold"/>
                <a:ea typeface="Montserrat SemiBold"/>
                <a:cs typeface="Montserrat SemiBold"/>
                <a:sym typeface="Montserrat SemiBold"/>
              </a:rPr>
              <a:t>Remote Revised Bell Schedules: </a:t>
            </a:r>
            <a:endParaRPr>
              <a:solidFill>
                <a:srgbClr val="6D9EEB"/>
              </a:solidFill>
              <a:latin typeface="Montserrat SemiBold"/>
              <a:ea typeface="Montserrat SemiBold"/>
              <a:cs typeface="Montserrat SemiBold"/>
              <a:sym typeface="Montserrat SemiBold"/>
            </a:endParaRPr>
          </a:p>
          <a:p>
            <a:pPr marL="0" lvl="0" indent="0" algn="l" rtl="0">
              <a:spcBef>
                <a:spcPts val="0"/>
              </a:spcBef>
              <a:spcAft>
                <a:spcPts val="0"/>
              </a:spcAft>
              <a:buClr>
                <a:schemeClr val="dk1"/>
              </a:buClr>
              <a:buSzPts val="1100"/>
              <a:buFont typeface="Arial"/>
              <a:buNone/>
            </a:pPr>
            <a:r>
              <a:rPr lang="en">
                <a:solidFill>
                  <a:srgbClr val="6D9EEB"/>
                </a:solidFill>
                <a:latin typeface="Montserrat SemiBold"/>
                <a:ea typeface="Montserrat SemiBold"/>
                <a:cs typeface="Montserrat SemiBold"/>
                <a:sym typeface="Montserrat SemiBold"/>
              </a:rPr>
              <a:t>Elementary School </a:t>
            </a:r>
            <a:endParaRPr>
              <a:solidFill>
                <a:srgbClr val="6D9EEB"/>
              </a:solidFill>
              <a:latin typeface="Montserrat SemiBold"/>
              <a:ea typeface="Montserrat SemiBold"/>
              <a:cs typeface="Montserrat SemiBold"/>
              <a:sym typeface="Montserrat SemiBold"/>
            </a:endParaRPr>
          </a:p>
          <a:p>
            <a:pPr marL="0" lvl="0" indent="0" algn="l" rtl="0">
              <a:spcBef>
                <a:spcPts val="0"/>
              </a:spcBef>
              <a:spcAft>
                <a:spcPts val="0"/>
              </a:spcAft>
              <a:buNone/>
            </a:pPr>
            <a:endParaRPr/>
          </a:p>
        </p:txBody>
      </p:sp>
      <p:sp>
        <p:nvSpPr>
          <p:cNvPr id="148" name="Google Shape;148;p32"/>
          <p:cNvSpPr txBox="1">
            <a:spLocks noGrp="1"/>
          </p:cNvSpPr>
          <p:nvPr>
            <p:ph type="body" idx="1"/>
          </p:nvPr>
        </p:nvSpPr>
        <p:spPr>
          <a:xfrm>
            <a:off x="311700" y="1969950"/>
            <a:ext cx="8520600" cy="1328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Font typeface="Montserrat"/>
              <a:buChar char="➢"/>
            </a:pPr>
            <a:r>
              <a:rPr lang="en" b="1">
                <a:solidFill>
                  <a:srgbClr val="000000"/>
                </a:solidFill>
                <a:latin typeface="Montserrat"/>
                <a:ea typeface="Montserrat"/>
                <a:cs typeface="Montserrat"/>
                <a:sym typeface="Montserrat"/>
              </a:rPr>
              <a:t>Lunch aligns with Middle and High School schedules</a:t>
            </a:r>
            <a:endParaRPr b="1">
              <a:solidFill>
                <a:srgbClr val="000000"/>
              </a:solidFill>
              <a:latin typeface="Montserrat"/>
              <a:ea typeface="Montserrat"/>
              <a:cs typeface="Montserrat"/>
              <a:sym typeface="Montserrat"/>
            </a:endParaRPr>
          </a:p>
          <a:p>
            <a:pPr marL="457200" lvl="0" indent="-342900" algn="l" rtl="0">
              <a:lnSpc>
                <a:spcPct val="150000"/>
              </a:lnSpc>
              <a:spcBef>
                <a:spcPts val="0"/>
              </a:spcBef>
              <a:spcAft>
                <a:spcPts val="0"/>
              </a:spcAft>
              <a:buClr>
                <a:srgbClr val="000000"/>
              </a:buClr>
              <a:buSzPts val="1800"/>
              <a:buFont typeface="Montserrat"/>
              <a:buChar char="➢"/>
            </a:pPr>
            <a:r>
              <a:rPr lang="en" b="1">
                <a:solidFill>
                  <a:srgbClr val="000000"/>
                </a:solidFill>
                <a:latin typeface="Montserrat"/>
                <a:ea typeface="Montserrat"/>
                <a:cs typeface="Montserrat"/>
                <a:sym typeface="Montserrat"/>
              </a:rPr>
              <a:t>Longer lunch for elementary students</a:t>
            </a:r>
            <a:endParaRPr b="1">
              <a:solidFill>
                <a:srgbClr val="000000"/>
              </a:solidFill>
              <a:latin typeface="Montserrat"/>
              <a:ea typeface="Montserrat"/>
              <a:cs typeface="Montserrat"/>
              <a:sym typeface="Montserrat"/>
            </a:endParaRPr>
          </a:p>
          <a:p>
            <a:pPr marL="457200" lvl="0" indent="-342900" algn="l" rtl="0">
              <a:lnSpc>
                <a:spcPct val="150000"/>
              </a:lnSpc>
              <a:spcBef>
                <a:spcPts val="0"/>
              </a:spcBef>
              <a:spcAft>
                <a:spcPts val="0"/>
              </a:spcAft>
              <a:buClr>
                <a:srgbClr val="000000"/>
              </a:buClr>
              <a:buSzPts val="1800"/>
              <a:buFont typeface="Montserrat"/>
              <a:buChar char="➢"/>
            </a:pPr>
            <a:r>
              <a:rPr lang="en" b="1">
                <a:solidFill>
                  <a:srgbClr val="000000"/>
                </a:solidFill>
                <a:latin typeface="Montserrat"/>
                <a:ea typeface="Montserrat"/>
                <a:cs typeface="Montserrat"/>
                <a:sym typeface="Montserrat"/>
              </a:rPr>
              <a:t>Start time - 5 minutes later, which supports aligned lunches</a:t>
            </a:r>
            <a:endParaRPr b="1">
              <a:solidFill>
                <a:srgbClr val="000000"/>
              </a:solidFill>
              <a:latin typeface="Montserrat"/>
              <a:ea typeface="Montserrat"/>
              <a:cs typeface="Montserrat"/>
              <a:sym typeface="Montserrat"/>
            </a:endParaRPr>
          </a:p>
        </p:txBody>
      </p:sp>
      <p:cxnSp>
        <p:nvCxnSpPr>
          <p:cNvPr id="149" name="Google Shape;149;p32"/>
          <p:cNvCxnSpPr/>
          <p:nvPr/>
        </p:nvCxnSpPr>
        <p:spPr>
          <a:xfrm rot="10800000" flipH="1">
            <a:off x="0" y="1226325"/>
            <a:ext cx="8234700" cy="5400"/>
          </a:xfrm>
          <a:prstGeom prst="straightConnector1">
            <a:avLst/>
          </a:prstGeom>
          <a:noFill/>
          <a:ln w="38100" cap="flat" cmpd="sng">
            <a:solidFill>
              <a:srgbClr val="6D9EEB"/>
            </a:solidFill>
            <a:prstDash val="solid"/>
            <a:round/>
            <a:headEnd type="none" w="med" len="med"/>
            <a:tailEnd type="none" w="med" len="med"/>
          </a:ln>
        </p:spPr>
      </p:cxnSp>
      <p:sp>
        <p:nvSpPr>
          <p:cNvPr id="150" name="Google Shape;150;p32"/>
          <p:cNvSpPr txBox="1"/>
          <p:nvPr/>
        </p:nvSpPr>
        <p:spPr>
          <a:xfrm>
            <a:off x="605400" y="3640650"/>
            <a:ext cx="7309800" cy="428100"/>
          </a:xfrm>
          <a:prstGeom prst="rect">
            <a:avLst/>
          </a:prstGeom>
          <a:solidFill>
            <a:srgbClr val="6D9EEB"/>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EFEFEF"/>
                </a:solidFill>
                <a:latin typeface="Montserrat"/>
                <a:ea typeface="Montserrat"/>
                <a:cs typeface="Montserrat"/>
                <a:sym typeface="Montserrat"/>
              </a:rPr>
              <a:t>All Remote Learning schedule changes take effect on </a:t>
            </a:r>
            <a:r>
              <a:rPr lang="en" b="1">
                <a:solidFill>
                  <a:srgbClr val="EFEFEF"/>
                </a:solidFill>
                <a:latin typeface="Montserrat"/>
                <a:ea typeface="Montserrat"/>
                <a:cs typeface="Montserrat"/>
                <a:sym typeface="Montserrat"/>
              </a:rPr>
              <a:t>Monday October 12</a:t>
            </a:r>
            <a:endParaRPr b="1">
              <a:solidFill>
                <a:srgbClr val="EFEFEF"/>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3"/>
          <p:cNvSpPr/>
          <p:nvPr/>
        </p:nvSpPr>
        <p:spPr>
          <a:xfrm>
            <a:off x="0" y="125636"/>
            <a:ext cx="5943600" cy="497100"/>
          </a:xfrm>
          <a:prstGeom prst="rect">
            <a:avLst/>
          </a:prstGeom>
          <a:solidFill>
            <a:srgbClr val="6D9EEB"/>
          </a:solidFill>
          <a:ln>
            <a:noFill/>
          </a:ln>
        </p:spPr>
        <p:txBody>
          <a:bodyPr spcFirstLastPara="1" wrap="square" lIns="75575" tIns="75575" rIns="75575" bIns="75575" anchor="ctr" anchorCtr="0">
            <a:noAutofit/>
          </a:bodyPr>
          <a:lstStyle/>
          <a:p>
            <a:pPr marL="0" lvl="0" indent="0" algn="l" rtl="0">
              <a:spcBef>
                <a:spcPts val="0"/>
              </a:spcBef>
              <a:spcAft>
                <a:spcPts val="0"/>
              </a:spcAft>
              <a:buNone/>
            </a:pPr>
            <a:r>
              <a:rPr lang="en" sz="1600">
                <a:solidFill>
                  <a:srgbClr val="FFFFFF"/>
                </a:solidFill>
              </a:rPr>
              <a:t>PreSchool, Transitional Kindergarten, Kindergarten </a:t>
            </a:r>
            <a:endParaRPr sz="1600">
              <a:solidFill>
                <a:srgbClr val="FFFFFF"/>
              </a:solidFill>
            </a:endParaRPr>
          </a:p>
          <a:p>
            <a:pPr marL="0" lvl="0" indent="0" algn="l" rtl="0">
              <a:spcBef>
                <a:spcPts val="0"/>
              </a:spcBef>
              <a:spcAft>
                <a:spcPts val="0"/>
              </a:spcAft>
              <a:buNone/>
            </a:pPr>
            <a:r>
              <a:rPr lang="en" sz="1600">
                <a:solidFill>
                  <a:srgbClr val="FFFFFF"/>
                </a:solidFill>
              </a:rPr>
              <a:t>Full Remote Bell Schedules</a:t>
            </a:r>
            <a:endParaRPr sz="1600">
              <a:solidFill>
                <a:srgbClr val="FFFFFF"/>
              </a:solidFill>
            </a:endParaRPr>
          </a:p>
        </p:txBody>
      </p:sp>
      <p:graphicFrame>
        <p:nvGraphicFramePr>
          <p:cNvPr id="156" name="Google Shape;156;p33"/>
          <p:cNvGraphicFramePr/>
          <p:nvPr/>
        </p:nvGraphicFramePr>
        <p:xfrm>
          <a:off x="294261" y="809442"/>
          <a:ext cx="3000000" cy="3000000"/>
        </p:xfrm>
        <a:graphic>
          <a:graphicData uri="http://schemas.openxmlformats.org/drawingml/2006/table">
            <a:tbl>
              <a:tblPr>
                <a:noFill/>
                <a:tableStyleId>{D476B4A8-D15B-4A51-8F19-FD43DFEC0305}</a:tableStyleId>
              </a:tblPr>
              <a:tblGrid>
                <a:gridCol w="1016725">
                  <a:extLst>
                    <a:ext uri="{9D8B030D-6E8A-4147-A177-3AD203B41FA5}">
                      <a16:colId xmlns:a16="http://schemas.microsoft.com/office/drawing/2014/main" val="20000"/>
                    </a:ext>
                  </a:extLst>
                </a:gridCol>
                <a:gridCol w="802925">
                  <a:extLst>
                    <a:ext uri="{9D8B030D-6E8A-4147-A177-3AD203B41FA5}">
                      <a16:colId xmlns:a16="http://schemas.microsoft.com/office/drawing/2014/main" val="20001"/>
                    </a:ext>
                  </a:extLst>
                </a:gridCol>
                <a:gridCol w="1782050">
                  <a:extLst>
                    <a:ext uri="{9D8B030D-6E8A-4147-A177-3AD203B41FA5}">
                      <a16:colId xmlns:a16="http://schemas.microsoft.com/office/drawing/2014/main" val="20002"/>
                    </a:ext>
                  </a:extLst>
                </a:gridCol>
              </a:tblGrid>
              <a:tr h="245375">
                <a:tc gridSpan="3">
                  <a:txBody>
                    <a:bodyPr/>
                    <a:lstStyle/>
                    <a:p>
                      <a:pPr marL="0" lvl="0" indent="0" algn="ctr" rtl="0">
                        <a:lnSpc>
                          <a:spcPct val="115000"/>
                        </a:lnSpc>
                        <a:spcBef>
                          <a:spcPts val="0"/>
                        </a:spcBef>
                        <a:spcAft>
                          <a:spcPts val="0"/>
                        </a:spcAft>
                        <a:buNone/>
                      </a:pPr>
                      <a:r>
                        <a:rPr lang="en" sz="1200">
                          <a:solidFill>
                            <a:srgbClr val="FFFFFF"/>
                          </a:solidFill>
                          <a:latin typeface="Calibri"/>
                          <a:ea typeface="Calibri"/>
                          <a:cs typeface="Calibri"/>
                          <a:sym typeface="Calibri"/>
                        </a:rPr>
                        <a:t>Monday Common Learning Schedule</a:t>
                      </a:r>
                      <a:endParaRPr sz="1200">
                        <a:solidFill>
                          <a:srgbClr val="FFFFFF"/>
                        </a:solidFill>
                        <a:latin typeface="Calibri"/>
                        <a:ea typeface="Calibri"/>
                        <a:cs typeface="Calibri"/>
                        <a:sym typeface="Calibri"/>
                      </a:endParaRPr>
                    </a:p>
                  </a:txBody>
                  <a:tcPr marL="28600" marR="28600" marT="19050" marB="19050" anchor="b">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6D9EE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2825">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Time</a:t>
                      </a:r>
                      <a:endParaRPr sz="1100" b="1">
                        <a:latin typeface="Calibri"/>
                        <a:ea typeface="Calibri"/>
                        <a:cs typeface="Calibri"/>
                        <a:sym typeface="Calibri"/>
                      </a:endParaRPr>
                    </a:p>
                  </a:txBody>
                  <a:tcPr marL="28600" marR="28600" marT="19050" marB="19050" anchor="b">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Minutes</a:t>
                      </a:r>
                      <a:endParaRPr sz="1100" b="1">
                        <a:latin typeface="Calibri"/>
                        <a:ea typeface="Calibri"/>
                        <a:cs typeface="Calibri"/>
                        <a:sym typeface="Calibri"/>
                      </a:endParaRPr>
                    </a:p>
                  </a:txBody>
                  <a:tcPr marL="28600" marR="28600" marT="19050" marB="19050" anchor="b">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Period Schedule</a:t>
                      </a:r>
                      <a:endParaRPr sz="1100" b="1">
                        <a:latin typeface="Calibri"/>
                        <a:ea typeface="Calibri"/>
                        <a:cs typeface="Calibri"/>
                        <a:sym typeface="Calibri"/>
                      </a:endParaRPr>
                    </a:p>
                  </a:txBody>
                  <a:tcPr marL="28600" marR="28600" marT="19050" marB="19050" anchor="b">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extLst>
                  <a:ext uri="{0D108BD9-81ED-4DB2-BD59-A6C34878D82A}">
                    <a16:rowId xmlns:a16="http://schemas.microsoft.com/office/drawing/2014/main" val="10001"/>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8:00-11:00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180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Learning**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2"/>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11:00-11:30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30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Lunch</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11:30-12:00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30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Assignment Completion</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4"/>
                  </a:ext>
                </a:extLst>
              </a:tr>
            </a:tbl>
          </a:graphicData>
        </a:graphic>
      </p:graphicFrame>
      <p:graphicFrame>
        <p:nvGraphicFramePr>
          <p:cNvPr id="157" name="Google Shape;157;p33"/>
          <p:cNvGraphicFramePr/>
          <p:nvPr/>
        </p:nvGraphicFramePr>
        <p:xfrm>
          <a:off x="4152568" y="809438"/>
          <a:ext cx="3000000" cy="3000000"/>
        </p:xfrm>
        <a:graphic>
          <a:graphicData uri="http://schemas.openxmlformats.org/drawingml/2006/table">
            <a:tbl>
              <a:tblPr>
                <a:noFill/>
                <a:tableStyleId>{D476B4A8-D15B-4A51-8F19-FD43DFEC0305}</a:tableStyleId>
              </a:tblPr>
              <a:tblGrid>
                <a:gridCol w="892500">
                  <a:extLst>
                    <a:ext uri="{9D8B030D-6E8A-4147-A177-3AD203B41FA5}">
                      <a16:colId xmlns:a16="http://schemas.microsoft.com/office/drawing/2014/main" val="20000"/>
                    </a:ext>
                  </a:extLst>
                </a:gridCol>
                <a:gridCol w="540675">
                  <a:extLst>
                    <a:ext uri="{9D8B030D-6E8A-4147-A177-3AD203B41FA5}">
                      <a16:colId xmlns:a16="http://schemas.microsoft.com/office/drawing/2014/main" val="20001"/>
                    </a:ext>
                  </a:extLst>
                </a:gridCol>
                <a:gridCol w="725250">
                  <a:extLst>
                    <a:ext uri="{9D8B030D-6E8A-4147-A177-3AD203B41FA5}">
                      <a16:colId xmlns:a16="http://schemas.microsoft.com/office/drawing/2014/main" val="20002"/>
                    </a:ext>
                  </a:extLst>
                </a:gridCol>
                <a:gridCol w="818825">
                  <a:extLst>
                    <a:ext uri="{9D8B030D-6E8A-4147-A177-3AD203B41FA5}">
                      <a16:colId xmlns:a16="http://schemas.microsoft.com/office/drawing/2014/main" val="20003"/>
                    </a:ext>
                  </a:extLst>
                </a:gridCol>
                <a:gridCol w="880425">
                  <a:extLst>
                    <a:ext uri="{9D8B030D-6E8A-4147-A177-3AD203B41FA5}">
                      <a16:colId xmlns:a16="http://schemas.microsoft.com/office/drawing/2014/main" val="20004"/>
                    </a:ext>
                  </a:extLst>
                </a:gridCol>
                <a:gridCol w="776375">
                  <a:extLst>
                    <a:ext uri="{9D8B030D-6E8A-4147-A177-3AD203B41FA5}">
                      <a16:colId xmlns:a16="http://schemas.microsoft.com/office/drawing/2014/main" val="20005"/>
                    </a:ext>
                  </a:extLst>
                </a:gridCol>
              </a:tblGrid>
              <a:tr h="161050">
                <a:tc gridSpan="6">
                  <a:txBody>
                    <a:bodyPr/>
                    <a:lstStyle/>
                    <a:p>
                      <a:pPr marL="0" lvl="0" indent="0" algn="l" rtl="0">
                        <a:lnSpc>
                          <a:spcPct val="115000"/>
                        </a:lnSpc>
                        <a:spcBef>
                          <a:spcPts val="0"/>
                        </a:spcBef>
                        <a:spcAft>
                          <a:spcPts val="0"/>
                        </a:spcAft>
                        <a:buNone/>
                      </a:pPr>
                      <a:endParaRPr sz="300" b="1">
                        <a:solidFill>
                          <a:srgbClr val="FFFFFF"/>
                        </a:solidFill>
                        <a:latin typeface="Calibri"/>
                        <a:ea typeface="Calibri"/>
                        <a:cs typeface="Calibri"/>
                        <a:sym typeface="Calibri"/>
                      </a:endParaRPr>
                    </a:p>
                    <a:p>
                      <a:pPr marL="0" lvl="0" indent="0" algn="ctr" rtl="0">
                        <a:lnSpc>
                          <a:spcPct val="115000"/>
                        </a:lnSpc>
                        <a:spcBef>
                          <a:spcPts val="0"/>
                        </a:spcBef>
                        <a:spcAft>
                          <a:spcPts val="0"/>
                        </a:spcAft>
                        <a:buNone/>
                      </a:pPr>
                      <a:r>
                        <a:rPr lang="en" sz="1200">
                          <a:solidFill>
                            <a:srgbClr val="FFFFFF"/>
                          </a:solidFill>
                          <a:latin typeface="Calibri"/>
                          <a:ea typeface="Calibri"/>
                          <a:cs typeface="Calibri"/>
                          <a:sym typeface="Calibri"/>
                        </a:rPr>
                        <a:t>Regular Schedule Tuesday-Friday</a:t>
                      </a:r>
                      <a:endParaRPr sz="700"/>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6D9E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1375">
                <a:tc>
                  <a:txBody>
                    <a:bodyPr/>
                    <a:lstStyle/>
                    <a:p>
                      <a:pPr marL="0" lvl="0" indent="0" algn="ctr" rtl="0">
                        <a:lnSpc>
                          <a:spcPct val="115000"/>
                        </a:lnSpc>
                        <a:spcBef>
                          <a:spcPts val="0"/>
                        </a:spcBef>
                        <a:spcAft>
                          <a:spcPts val="0"/>
                        </a:spcAft>
                        <a:buNone/>
                      </a:pPr>
                      <a:r>
                        <a:rPr lang="en" sz="800" b="1">
                          <a:solidFill>
                            <a:schemeClr val="dk1"/>
                          </a:solidFill>
                          <a:latin typeface="Calibri"/>
                          <a:ea typeface="Calibri"/>
                          <a:cs typeface="Calibri"/>
                          <a:sym typeface="Calibri"/>
                        </a:rPr>
                        <a:t>Time</a:t>
                      </a:r>
                      <a:endParaRPr sz="900"/>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b="1">
                          <a:latin typeface="Calibri"/>
                          <a:ea typeface="Calibri"/>
                          <a:cs typeface="Calibri"/>
                          <a:sym typeface="Calibri"/>
                        </a:rPr>
                        <a:t>Minutes</a:t>
                      </a:r>
                      <a:endParaRPr sz="800" b="1">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latin typeface="Calibri"/>
                          <a:ea typeface="Calibri"/>
                          <a:cs typeface="Calibri"/>
                          <a:sym typeface="Calibri"/>
                        </a:rPr>
                        <a:t>Tuesday</a:t>
                      </a:r>
                      <a:endParaRPr sz="800" b="1">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 sz="800" b="1">
                          <a:latin typeface="Calibri"/>
                          <a:ea typeface="Calibri"/>
                          <a:cs typeface="Calibri"/>
                          <a:sym typeface="Calibri"/>
                        </a:rPr>
                        <a:t>Wednesday</a:t>
                      </a:r>
                      <a:endParaRPr sz="800" b="1">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 sz="800" b="1">
                          <a:latin typeface="Calibri"/>
                          <a:ea typeface="Calibri"/>
                          <a:cs typeface="Calibri"/>
                          <a:sym typeface="Calibri"/>
                        </a:rPr>
                        <a:t>Thursday</a:t>
                      </a:r>
                      <a:endParaRPr sz="800" b="1">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 sz="800" b="1">
                          <a:latin typeface="Calibri"/>
                          <a:ea typeface="Calibri"/>
                          <a:cs typeface="Calibri"/>
                          <a:sym typeface="Calibri"/>
                        </a:rPr>
                        <a:t>Friday</a:t>
                      </a:r>
                      <a:endParaRPr sz="800" b="1">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A4C2F4"/>
                    </a:solidFill>
                  </a:tcPr>
                </a:tc>
                <a:extLst>
                  <a:ext uri="{0D108BD9-81ED-4DB2-BD59-A6C34878D82A}">
                    <a16:rowId xmlns:a16="http://schemas.microsoft.com/office/drawing/2014/main" val="10001"/>
                  </a:ext>
                </a:extLst>
              </a:tr>
              <a:tr h="249750">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8:00 - 11:00</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180</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Learning**</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Learning**</a:t>
                      </a:r>
                      <a:endParaRPr sz="900"/>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Learning**</a:t>
                      </a:r>
                      <a:endParaRPr sz="900"/>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Learning**</a:t>
                      </a:r>
                      <a:endParaRPr sz="900"/>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2"/>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11:00 - 11:30</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30</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tcPr>
                </a:tc>
                <a:tc gridSpan="4">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Lunch</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564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11:30 - 12:00</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30</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tcPr>
                </a:tc>
                <a:tc gridSpan="4">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Student Support*</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B4A7D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56475">
                <a:tc>
                  <a:txBody>
                    <a:bodyPr/>
                    <a:lstStyle/>
                    <a:p>
                      <a:pPr marL="0" lvl="0" indent="0" algn="l" rtl="0">
                        <a:lnSpc>
                          <a:spcPct val="115000"/>
                        </a:lnSpc>
                        <a:spcBef>
                          <a:spcPts val="0"/>
                        </a:spcBef>
                        <a:spcAft>
                          <a:spcPts val="0"/>
                        </a:spcAft>
                        <a:buNone/>
                      </a:pPr>
                      <a:r>
                        <a:rPr lang="en" sz="800">
                          <a:latin typeface="Calibri"/>
                          <a:ea typeface="Calibri"/>
                          <a:cs typeface="Calibri"/>
                          <a:sym typeface="Calibri"/>
                        </a:rPr>
                        <a:t>  12:00 - 12:30</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30</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tcPr>
                </a:tc>
                <a:tc>
                  <a:txBody>
                    <a:bodyPr/>
                    <a:lstStyle/>
                    <a:p>
                      <a:pPr marL="0" lvl="0" indent="0" algn="ctr" rtl="0">
                        <a:spcBef>
                          <a:spcPts val="0"/>
                        </a:spcBef>
                        <a:spcAft>
                          <a:spcPts val="0"/>
                        </a:spcAft>
                        <a:buNone/>
                      </a:pPr>
                      <a:r>
                        <a:rPr lang="en" sz="800">
                          <a:latin typeface="Calibri"/>
                          <a:ea typeface="Calibri"/>
                          <a:cs typeface="Calibri"/>
                          <a:sym typeface="Calibri"/>
                        </a:rPr>
                        <a:t>Assignment Completion</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800">
                          <a:solidFill>
                            <a:schemeClr val="dk1"/>
                          </a:solidFill>
                          <a:latin typeface="Calibri"/>
                          <a:ea typeface="Calibri"/>
                          <a:cs typeface="Calibri"/>
                          <a:sym typeface="Calibri"/>
                        </a:rPr>
                        <a:t>Assignment Completion</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800">
                          <a:solidFill>
                            <a:schemeClr val="dk1"/>
                          </a:solidFill>
                          <a:latin typeface="Calibri"/>
                          <a:ea typeface="Calibri"/>
                          <a:cs typeface="Calibri"/>
                          <a:sym typeface="Calibri"/>
                        </a:rPr>
                        <a:t>Assignment</a:t>
                      </a:r>
                      <a:endParaRPr sz="800">
                        <a:solidFill>
                          <a:schemeClr val="dk1"/>
                        </a:solidFill>
                        <a:latin typeface="Calibri"/>
                        <a:ea typeface="Calibri"/>
                        <a:cs typeface="Calibri"/>
                        <a:sym typeface="Calibri"/>
                      </a:endParaRPr>
                    </a:p>
                    <a:p>
                      <a:pPr marL="0" lvl="0" indent="0" algn="ctr" rtl="0">
                        <a:spcBef>
                          <a:spcPts val="0"/>
                        </a:spcBef>
                        <a:spcAft>
                          <a:spcPts val="0"/>
                        </a:spcAft>
                        <a:buNone/>
                      </a:pPr>
                      <a:r>
                        <a:rPr lang="en" sz="800">
                          <a:solidFill>
                            <a:schemeClr val="dk1"/>
                          </a:solidFill>
                          <a:latin typeface="Calibri"/>
                          <a:ea typeface="Calibri"/>
                          <a:cs typeface="Calibri"/>
                          <a:sym typeface="Calibri"/>
                        </a:rPr>
                        <a:t>Completion</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800">
                          <a:solidFill>
                            <a:schemeClr val="dk1"/>
                          </a:solidFill>
                          <a:latin typeface="Calibri"/>
                          <a:ea typeface="Calibri"/>
                          <a:cs typeface="Calibri"/>
                          <a:sym typeface="Calibri"/>
                        </a:rPr>
                        <a:t>Assignment</a:t>
                      </a:r>
                      <a:endParaRPr sz="800">
                        <a:solidFill>
                          <a:schemeClr val="dk1"/>
                        </a:solidFill>
                        <a:latin typeface="Calibri"/>
                        <a:ea typeface="Calibri"/>
                        <a:cs typeface="Calibri"/>
                        <a:sym typeface="Calibri"/>
                      </a:endParaRPr>
                    </a:p>
                    <a:p>
                      <a:pPr marL="0" lvl="0" indent="0" algn="ctr" rtl="0">
                        <a:spcBef>
                          <a:spcPts val="0"/>
                        </a:spcBef>
                        <a:spcAft>
                          <a:spcPts val="0"/>
                        </a:spcAft>
                        <a:buNone/>
                      </a:pPr>
                      <a:r>
                        <a:rPr lang="en" sz="800">
                          <a:solidFill>
                            <a:schemeClr val="dk1"/>
                          </a:solidFill>
                          <a:latin typeface="Calibri"/>
                          <a:ea typeface="Calibri"/>
                          <a:cs typeface="Calibri"/>
                          <a:sym typeface="Calibri"/>
                        </a:rPr>
                        <a:t>Completion</a:t>
                      </a:r>
                      <a:endParaRPr sz="800">
                        <a:latin typeface="Calibri"/>
                        <a:ea typeface="Calibri"/>
                        <a:cs typeface="Calibri"/>
                        <a:sym typeface="Calibri"/>
                      </a:endParaRPr>
                    </a:p>
                  </a:txBody>
                  <a:tcPr marL="23100" marR="23100" marT="16800" marB="16800" anchor="ctr">
                    <a:lnL w="12700" cap="flat" cmpd="sng">
                      <a:solidFill>
                        <a:srgbClr val="6D9EEB"/>
                      </a:solidFill>
                      <a:prstDash val="solid"/>
                      <a:round/>
                      <a:headEnd type="none" w="sm" len="sm"/>
                      <a:tailEnd type="none" w="sm" len="sm"/>
                    </a:lnL>
                    <a:lnR w="12700" cap="flat" cmpd="sng">
                      <a:solidFill>
                        <a:srgbClr val="6D9EEB"/>
                      </a:solidFill>
                      <a:prstDash val="solid"/>
                      <a:round/>
                      <a:headEnd type="none" w="sm" len="sm"/>
                      <a:tailEnd type="none" w="sm" len="sm"/>
                    </a:lnR>
                    <a:lnT w="12700" cap="flat" cmpd="sng">
                      <a:solidFill>
                        <a:srgbClr val="6D9EEB"/>
                      </a:solidFill>
                      <a:prstDash val="solid"/>
                      <a:round/>
                      <a:headEnd type="none" w="sm" len="sm"/>
                      <a:tailEnd type="none" w="sm" len="sm"/>
                    </a:lnT>
                    <a:lnB w="12700"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5"/>
                  </a:ext>
                </a:extLst>
              </a:tr>
            </a:tbl>
          </a:graphicData>
        </a:graphic>
      </p:graphicFrame>
      <p:sp>
        <p:nvSpPr>
          <p:cNvPr id="158" name="Google Shape;158;p33"/>
          <p:cNvSpPr txBox="1"/>
          <p:nvPr/>
        </p:nvSpPr>
        <p:spPr>
          <a:xfrm>
            <a:off x="216700" y="3645775"/>
            <a:ext cx="3756900" cy="1428000"/>
          </a:xfrm>
          <a:prstGeom prst="rect">
            <a:avLst/>
          </a:prstGeom>
          <a:noFill/>
          <a:ln>
            <a:noFill/>
          </a:ln>
        </p:spPr>
        <p:txBody>
          <a:bodyPr spcFirstLastPara="1" wrap="square" lIns="75575" tIns="75575" rIns="75575" bIns="75575" anchor="t" anchorCtr="0">
            <a:noAutofit/>
          </a:bodyPr>
          <a:lstStyle/>
          <a:p>
            <a:pPr marL="0" lvl="0" indent="0" algn="ctr" rtl="0">
              <a:spcBef>
                <a:spcPts val="0"/>
              </a:spcBef>
              <a:spcAft>
                <a:spcPts val="0"/>
              </a:spcAft>
              <a:buNone/>
            </a:pPr>
            <a:r>
              <a:rPr lang="en" sz="1300" b="1">
                <a:latin typeface="Calibri"/>
                <a:ea typeface="Calibri"/>
                <a:cs typeface="Calibri"/>
                <a:sym typeface="Calibri"/>
              </a:rPr>
              <a:t>Additional Dates for Minimum Day Schedule</a:t>
            </a:r>
            <a:endParaRPr sz="1300" b="1">
              <a:latin typeface="Calibri"/>
              <a:ea typeface="Calibri"/>
              <a:cs typeface="Calibri"/>
              <a:sym typeface="Calibri"/>
            </a:endParaRPr>
          </a:p>
          <a:p>
            <a:pPr marL="0" lvl="0" indent="381000" algn="l" rtl="0">
              <a:spcBef>
                <a:spcPts val="0"/>
              </a:spcBef>
              <a:spcAft>
                <a:spcPts val="0"/>
              </a:spcAft>
              <a:buNone/>
            </a:pPr>
            <a:r>
              <a:rPr lang="en" sz="1300">
                <a:latin typeface="Calibri"/>
                <a:ea typeface="Calibri"/>
                <a:cs typeface="Calibri"/>
                <a:sym typeface="Calibri"/>
              </a:rPr>
              <a:t>August 13</a:t>
            </a:r>
            <a:endParaRPr sz="1300">
              <a:latin typeface="Calibri"/>
              <a:ea typeface="Calibri"/>
              <a:cs typeface="Calibri"/>
              <a:sym typeface="Calibri"/>
            </a:endParaRPr>
          </a:p>
          <a:p>
            <a:pPr marL="0" lvl="0" indent="381000" algn="l" rtl="0">
              <a:spcBef>
                <a:spcPts val="0"/>
              </a:spcBef>
              <a:spcAft>
                <a:spcPts val="0"/>
              </a:spcAft>
              <a:buNone/>
            </a:pPr>
            <a:r>
              <a:rPr lang="en" sz="1300">
                <a:latin typeface="Calibri"/>
                <a:ea typeface="Calibri"/>
                <a:cs typeface="Calibri"/>
                <a:sym typeface="Calibri"/>
              </a:rPr>
              <a:t>September 15 </a:t>
            </a:r>
            <a:endParaRPr sz="1300">
              <a:latin typeface="Calibri"/>
              <a:ea typeface="Calibri"/>
              <a:cs typeface="Calibri"/>
              <a:sym typeface="Calibri"/>
            </a:endParaRPr>
          </a:p>
          <a:p>
            <a:pPr marL="0" lvl="0" indent="381000" algn="l" rtl="0">
              <a:spcBef>
                <a:spcPts val="0"/>
              </a:spcBef>
              <a:spcAft>
                <a:spcPts val="0"/>
              </a:spcAft>
              <a:buNone/>
            </a:pPr>
            <a:r>
              <a:rPr lang="en" sz="1300">
                <a:latin typeface="Calibri"/>
                <a:ea typeface="Calibri"/>
                <a:cs typeface="Calibri"/>
                <a:sym typeface="Calibri"/>
              </a:rPr>
              <a:t>October 5, 6, 7, 8, 9</a:t>
            </a:r>
            <a:endParaRPr sz="1300">
              <a:latin typeface="Calibri"/>
              <a:ea typeface="Calibri"/>
              <a:cs typeface="Calibri"/>
              <a:sym typeface="Calibri"/>
            </a:endParaRPr>
          </a:p>
          <a:p>
            <a:pPr marL="0" lvl="0" indent="381000" algn="l" rtl="0">
              <a:spcBef>
                <a:spcPts val="0"/>
              </a:spcBef>
              <a:spcAft>
                <a:spcPts val="0"/>
              </a:spcAft>
              <a:buNone/>
            </a:pPr>
            <a:r>
              <a:rPr lang="en" sz="1300">
                <a:latin typeface="Calibri"/>
                <a:ea typeface="Calibri"/>
                <a:cs typeface="Calibri"/>
                <a:sym typeface="Calibri"/>
              </a:rPr>
              <a:t>January 26</a:t>
            </a:r>
            <a:endParaRPr sz="1300">
              <a:latin typeface="Calibri"/>
              <a:ea typeface="Calibri"/>
              <a:cs typeface="Calibri"/>
              <a:sym typeface="Calibri"/>
            </a:endParaRPr>
          </a:p>
          <a:p>
            <a:pPr marL="0" lvl="0" indent="381000" algn="l" rtl="0">
              <a:spcBef>
                <a:spcPts val="0"/>
              </a:spcBef>
              <a:spcAft>
                <a:spcPts val="0"/>
              </a:spcAft>
              <a:buNone/>
            </a:pPr>
            <a:r>
              <a:rPr lang="en" sz="1300">
                <a:latin typeface="Calibri"/>
                <a:ea typeface="Calibri"/>
                <a:cs typeface="Calibri"/>
                <a:sym typeface="Calibri"/>
              </a:rPr>
              <a:t>March 10, 11, 12, 23</a:t>
            </a:r>
            <a:endParaRPr sz="1300">
              <a:latin typeface="Calibri"/>
              <a:ea typeface="Calibri"/>
              <a:cs typeface="Calibri"/>
              <a:sym typeface="Calibri"/>
            </a:endParaRPr>
          </a:p>
          <a:p>
            <a:pPr marL="0" lvl="0" indent="381000" algn="l" rtl="0">
              <a:spcBef>
                <a:spcPts val="0"/>
              </a:spcBef>
              <a:spcAft>
                <a:spcPts val="0"/>
              </a:spcAft>
              <a:buNone/>
            </a:pPr>
            <a:r>
              <a:rPr lang="en" sz="1300">
                <a:latin typeface="Calibri"/>
                <a:ea typeface="Calibri"/>
                <a:cs typeface="Calibri"/>
                <a:sym typeface="Calibri"/>
              </a:rPr>
              <a:t>June 3</a:t>
            </a:r>
            <a:endParaRPr sz="1300">
              <a:latin typeface="Calibri"/>
              <a:ea typeface="Calibri"/>
              <a:cs typeface="Calibri"/>
              <a:sym typeface="Calibri"/>
            </a:endParaRPr>
          </a:p>
        </p:txBody>
      </p:sp>
      <p:sp>
        <p:nvSpPr>
          <p:cNvPr id="159" name="Google Shape;159;p33"/>
          <p:cNvSpPr txBox="1"/>
          <p:nvPr/>
        </p:nvSpPr>
        <p:spPr>
          <a:xfrm>
            <a:off x="4417725" y="2438977"/>
            <a:ext cx="4103700" cy="2634900"/>
          </a:xfrm>
          <a:prstGeom prst="rect">
            <a:avLst/>
          </a:prstGeom>
          <a:noFill/>
          <a:ln>
            <a:noFill/>
          </a:ln>
        </p:spPr>
        <p:txBody>
          <a:bodyPr spcFirstLastPara="1" wrap="square" lIns="75575" tIns="75575" rIns="75575" bIns="75575" anchor="t" anchorCtr="0">
            <a:noAutofit/>
          </a:bodyPr>
          <a:lstStyle/>
          <a:p>
            <a:pPr marL="0" lvl="0" indent="0" algn="l" rtl="0">
              <a:spcBef>
                <a:spcPts val="0"/>
              </a:spcBef>
              <a:spcAft>
                <a:spcPts val="0"/>
              </a:spcAft>
              <a:buNone/>
            </a:pPr>
            <a:r>
              <a:rPr lang="en" sz="1300">
                <a:solidFill>
                  <a:schemeClr val="dk1"/>
                </a:solidFill>
                <a:highlight>
                  <a:srgbClr val="FFFFFF"/>
                </a:highlight>
                <a:latin typeface="Calibri"/>
                <a:ea typeface="Calibri"/>
                <a:cs typeface="Calibri"/>
                <a:sym typeface="Calibri"/>
              </a:rPr>
              <a:t>For students who have both CEIA/SDC preschool programs, their programs will be split between the 8:00-11:00 am time frame (90 minutes each).</a:t>
            </a:r>
            <a:endParaRPr sz="13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900"/>
              <a:buFont typeface="Arial"/>
              <a:buNone/>
            </a:pPr>
            <a:endParaRPr sz="13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300">
                <a:latin typeface="Calibri"/>
                <a:ea typeface="Calibri"/>
                <a:cs typeface="Calibri"/>
                <a:sym typeface="Calibri"/>
              </a:rPr>
              <a:t>*Student Support may consist of teacher access, parent conferences, tutorials, and small group learning.  No whole group instruction will occur during  this time.</a:t>
            </a:r>
            <a:endParaRPr sz="13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r>
              <a:rPr lang="en" sz="1300">
                <a:latin typeface="Calibri"/>
                <a:ea typeface="Calibri"/>
                <a:cs typeface="Calibri"/>
                <a:sym typeface="Calibri"/>
              </a:rPr>
              <a:t>**Learning:  Each block may include a combination of direct instruction, collaborative work, small-group support, and independent learning. Independent learning is defined as the time students spend outside the remote learning classroom completing assigned activities.  </a:t>
            </a:r>
            <a:endParaRPr sz="13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p:txBody>
      </p:sp>
      <p:graphicFrame>
        <p:nvGraphicFramePr>
          <p:cNvPr id="160" name="Google Shape;160;p33"/>
          <p:cNvGraphicFramePr/>
          <p:nvPr/>
        </p:nvGraphicFramePr>
        <p:xfrm>
          <a:off x="294261" y="2441800"/>
          <a:ext cx="3000000" cy="3000000"/>
        </p:xfrm>
        <a:graphic>
          <a:graphicData uri="http://schemas.openxmlformats.org/drawingml/2006/table">
            <a:tbl>
              <a:tblPr>
                <a:noFill/>
                <a:tableStyleId>{D476B4A8-D15B-4A51-8F19-FD43DFEC0305}</a:tableStyleId>
              </a:tblPr>
              <a:tblGrid>
                <a:gridCol w="1016725">
                  <a:extLst>
                    <a:ext uri="{9D8B030D-6E8A-4147-A177-3AD203B41FA5}">
                      <a16:colId xmlns:a16="http://schemas.microsoft.com/office/drawing/2014/main" val="20000"/>
                    </a:ext>
                  </a:extLst>
                </a:gridCol>
                <a:gridCol w="802925">
                  <a:extLst>
                    <a:ext uri="{9D8B030D-6E8A-4147-A177-3AD203B41FA5}">
                      <a16:colId xmlns:a16="http://schemas.microsoft.com/office/drawing/2014/main" val="20001"/>
                    </a:ext>
                  </a:extLst>
                </a:gridCol>
                <a:gridCol w="1782050">
                  <a:extLst>
                    <a:ext uri="{9D8B030D-6E8A-4147-A177-3AD203B41FA5}">
                      <a16:colId xmlns:a16="http://schemas.microsoft.com/office/drawing/2014/main" val="20002"/>
                    </a:ext>
                  </a:extLst>
                </a:gridCol>
              </a:tblGrid>
              <a:tr h="245375">
                <a:tc gridSpan="3">
                  <a:txBody>
                    <a:bodyPr/>
                    <a:lstStyle/>
                    <a:p>
                      <a:pPr marL="0" lvl="0" indent="0" algn="ctr" rtl="0">
                        <a:lnSpc>
                          <a:spcPct val="115000"/>
                        </a:lnSpc>
                        <a:spcBef>
                          <a:spcPts val="0"/>
                        </a:spcBef>
                        <a:spcAft>
                          <a:spcPts val="0"/>
                        </a:spcAft>
                        <a:buNone/>
                      </a:pPr>
                      <a:r>
                        <a:rPr lang="en" sz="1200">
                          <a:solidFill>
                            <a:srgbClr val="FFFFFF"/>
                          </a:solidFill>
                          <a:latin typeface="Calibri"/>
                          <a:ea typeface="Calibri"/>
                          <a:cs typeface="Calibri"/>
                          <a:sym typeface="Calibri"/>
                        </a:rPr>
                        <a:t>Minimum Day Schedule</a:t>
                      </a:r>
                      <a:endParaRPr sz="1200">
                        <a:solidFill>
                          <a:srgbClr val="FFFFFF"/>
                        </a:solidFill>
                        <a:latin typeface="Calibri"/>
                        <a:ea typeface="Calibri"/>
                        <a:cs typeface="Calibri"/>
                        <a:sym typeface="Calibri"/>
                      </a:endParaRPr>
                    </a:p>
                  </a:txBody>
                  <a:tcPr marL="28600" marR="28600" marT="19050" marB="19050" anchor="b">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6D9EE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2825">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Time</a:t>
                      </a:r>
                      <a:endParaRPr sz="1100" b="1">
                        <a:latin typeface="Calibri"/>
                        <a:ea typeface="Calibri"/>
                        <a:cs typeface="Calibri"/>
                        <a:sym typeface="Calibri"/>
                      </a:endParaRPr>
                    </a:p>
                  </a:txBody>
                  <a:tcPr marL="28600" marR="28600" marT="19050" marB="19050" anchor="b">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Minutes</a:t>
                      </a:r>
                      <a:endParaRPr sz="1100" b="1">
                        <a:latin typeface="Calibri"/>
                        <a:ea typeface="Calibri"/>
                        <a:cs typeface="Calibri"/>
                        <a:sym typeface="Calibri"/>
                      </a:endParaRPr>
                    </a:p>
                  </a:txBody>
                  <a:tcPr marL="28600" marR="28600" marT="19050" marB="19050" anchor="b">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Period Schedule</a:t>
                      </a:r>
                      <a:endParaRPr sz="1100" b="1">
                        <a:latin typeface="Calibri"/>
                        <a:ea typeface="Calibri"/>
                        <a:cs typeface="Calibri"/>
                        <a:sym typeface="Calibri"/>
                      </a:endParaRPr>
                    </a:p>
                  </a:txBody>
                  <a:tcPr marL="28600" marR="28600" marT="19050" marB="19050" anchor="b">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A4C2F4"/>
                    </a:solidFill>
                  </a:tcPr>
                </a:tc>
                <a:extLst>
                  <a:ext uri="{0D108BD9-81ED-4DB2-BD59-A6C34878D82A}">
                    <a16:rowId xmlns:a16="http://schemas.microsoft.com/office/drawing/2014/main" val="10001"/>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8:00-10:30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150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Learning**</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2"/>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10:30-11:00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30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Assignment Completion</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C9DAF8"/>
                    </a:solidFill>
                  </a:tcPr>
                </a:tc>
                <a:extLst>
                  <a:ext uri="{0D108BD9-81ED-4DB2-BD59-A6C34878D82A}">
                    <a16:rowId xmlns:a16="http://schemas.microsoft.com/office/drawing/2014/main" val="10003"/>
                  </a:ext>
                </a:extLst>
              </a:tr>
              <a:tr h="217275">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11:00-11:30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30</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Lunch</a:t>
                      </a:r>
                      <a:endParaRPr sz="800">
                        <a:latin typeface="Calibri"/>
                        <a:ea typeface="Calibri"/>
                        <a:cs typeface="Calibri"/>
                        <a:sym typeface="Calibri"/>
                      </a:endParaRPr>
                    </a:p>
                  </a:txBody>
                  <a:tcPr marL="25975" marR="25975" marT="12600" marB="12600" anchor="ctr">
                    <a:lnL w="10575" cap="flat" cmpd="sng">
                      <a:solidFill>
                        <a:srgbClr val="6D9EEB"/>
                      </a:solidFill>
                      <a:prstDash val="solid"/>
                      <a:round/>
                      <a:headEnd type="none" w="sm" len="sm"/>
                      <a:tailEnd type="none" w="sm" len="sm"/>
                    </a:lnL>
                    <a:lnR w="10575" cap="flat" cmpd="sng">
                      <a:solidFill>
                        <a:srgbClr val="6D9EEB"/>
                      </a:solidFill>
                      <a:prstDash val="solid"/>
                      <a:round/>
                      <a:headEnd type="none" w="sm" len="sm"/>
                      <a:tailEnd type="none" w="sm" len="sm"/>
                    </a:lnR>
                    <a:lnT w="10575" cap="flat" cmpd="sng">
                      <a:solidFill>
                        <a:srgbClr val="6D9EEB"/>
                      </a:solidFill>
                      <a:prstDash val="solid"/>
                      <a:round/>
                      <a:headEnd type="none" w="sm" len="sm"/>
                      <a:tailEnd type="none" w="sm" len="sm"/>
                    </a:lnT>
                    <a:lnB w="10575" cap="flat" cmpd="sng">
                      <a:solidFill>
                        <a:srgbClr val="6D9EEB"/>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
        <p:nvSpPr>
          <p:cNvPr id="161" name="Google Shape;161;p33"/>
          <p:cNvSpPr txBox="1"/>
          <p:nvPr/>
        </p:nvSpPr>
        <p:spPr>
          <a:xfrm>
            <a:off x="216716" y="1923803"/>
            <a:ext cx="3756900" cy="497100"/>
          </a:xfrm>
          <a:prstGeom prst="rect">
            <a:avLst/>
          </a:prstGeom>
          <a:noFill/>
          <a:ln>
            <a:noFill/>
          </a:ln>
        </p:spPr>
        <p:txBody>
          <a:bodyPr spcFirstLastPara="1" wrap="square" lIns="75575" tIns="75575" rIns="75575" bIns="75575" anchor="t" anchorCtr="0">
            <a:noAutofit/>
          </a:bodyPr>
          <a:lstStyle/>
          <a:p>
            <a:pPr marL="0" lvl="0" indent="0" algn="ctr" rtl="0">
              <a:spcBef>
                <a:spcPts val="0"/>
              </a:spcBef>
              <a:spcAft>
                <a:spcPts val="0"/>
              </a:spcAft>
              <a:buNone/>
            </a:pPr>
            <a:r>
              <a:rPr lang="en" sz="1400" b="1">
                <a:latin typeface="Calibri"/>
                <a:ea typeface="Calibri"/>
                <a:cs typeface="Calibri"/>
                <a:sym typeface="Calibri"/>
              </a:rPr>
              <a:t>*</a:t>
            </a:r>
            <a:r>
              <a:rPr lang="en" sz="1200" b="1">
                <a:latin typeface="Calibri"/>
                <a:ea typeface="Calibri"/>
                <a:cs typeface="Calibri"/>
                <a:sym typeface="Calibri"/>
              </a:rPr>
              <a:t>Additional Dates for Common Learning Schedule</a:t>
            </a:r>
            <a:endParaRPr sz="1200" b="1">
              <a:latin typeface="Calibri"/>
              <a:ea typeface="Calibri"/>
              <a:cs typeface="Calibri"/>
              <a:sym typeface="Calibri"/>
            </a:endParaRPr>
          </a:p>
          <a:p>
            <a:pPr marL="0" lvl="0" indent="381000" algn="l" rtl="0">
              <a:spcBef>
                <a:spcPts val="0"/>
              </a:spcBef>
              <a:spcAft>
                <a:spcPts val="0"/>
              </a:spcAft>
              <a:buNone/>
            </a:pPr>
            <a:r>
              <a:rPr lang="en" sz="1200">
                <a:latin typeface="Calibri"/>
                <a:ea typeface="Calibri"/>
                <a:cs typeface="Calibri"/>
                <a:sym typeface="Calibri"/>
              </a:rPr>
              <a:t>August 14, 18, 19, 20, 21 </a:t>
            </a:r>
            <a:endParaRPr sz="1200">
              <a:latin typeface="Calibri"/>
              <a:ea typeface="Calibri"/>
              <a:cs typeface="Calibri"/>
              <a:sym typeface="Calibri"/>
            </a:endParaRPr>
          </a:p>
          <a:p>
            <a:pPr marL="0" lvl="0" indent="381000" algn="l" rtl="0">
              <a:spcBef>
                <a:spcPts val="0"/>
              </a:spcBef>
              <a:spcAft>
                <a:spcPts val="0"/>
              </a:spcAft>
              <a:buNone/>
            </a:pPr>
            <a:endParaRPr sz="12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2319</Words>
  <Application>Microsoft Office PowerPoint</Application>
  <PresentationFormat>On-screen Show (16:9)</PresentationFormat>
  <Paragraphs>626</Paragraphs>
  <Slides>28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Montserrat SemiBold</vt:lpstr>
      <vt:lpstr>Montserrat</vt:lpstr>
      <vt:lpstr>Arial</vt:lpstr>
      <vt:lpstr>Calibri</vt:lpstr>
      <vt:lpstr>Montserrat Medium</vt:lpstr>
      <vt:lpstr>Simple Light</vt:lpstr>
      <vt:lpstr>Simple Light</vt:lpstr>
      <vt:lpstr>San Ramon Valley  Unified School District</vt:lpstr>
      <vt:lpstr>Agenda </vt:lpstr>
      <vt:lpstr>PowerPoint Presentation</vt:lpstr>
      <vt:lpstr>Introduction and Context</vt:lpstr>
      <vt:lpstr>Utilize Feedback from all Stakeholders  </vt:lpstr>
      <vt:lpstr>Resuming In-Person Instruction:  Work to Date </vt:lpstr>
      <vt:lpstr>Remote Learning Update:  Overview</vt:lpstr>
      <vt:lpstr>Remote Revised Bell Schedules:  Elementary School  </vt:lpstr>
      <vt:lpstr>PowerPoint Presentation</vt:lpstr>
      <vt:lpstr>PowerPoint Presentation</vt:lpstr>
      <vt:lpstr>Remote Revised Bell Schedules:  Middle School  </vt:lpstr>
      <vt:lpstr>PowerPoint Presentation</vt:lpstr>
      <vt:lpstr>Remote Revised Bell Schedules:  High School </vt:lpstr>
      <vt:lpstr>PowerPoint Presentation</vt:lpstr>
      <vt:lpstr>PowerPoint Presentation</vt:lpstr>
      <vt:lpstr>Survey Results: Families </vt:lpstr>
      <vt:lpstr>Survey Results: Staff</vt:lpstr>
      <vt:lpstr>Steering Committees   </vt:lpstr>
      <vt:lpstr>Collaborative Working Groups: Emerging Themes</vt:lpstr>
      <vt:lpstr>Collaborative Working Groups: Emerging Themes Continued</vt:lpstr>
      <vt:lpstr>Collaborative Working Groups: Emerging Themes Continued</vt:lpstr>
      <vt:lpstr>Collaborative Working Groups: Emerging Themes Continued</vt:lpstr>
      <vt:lpstr>Special Education</vt:lpstr>
      <vt:lpstr>Negotiations with Labor Partners </vt:lpstr>
      <vt:lpstr>What is best for the safety of our students and staff?    </vt:lpstr>
      <vt:lpstr>PowerPoint Presentation</vt:lpstr>
      <vt:lpstr>Proposal</vt:lpstr>
      <vt:lpstr>Proposal: Plan and Timeline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Ramon Valley  Unified School District</dc:title>
  <dc:creator>Fischer, Cindy [EC]</dc:creator>
  <cp:lastModifiedBy>Fischer, Cindy [EC]</cp:lastModifiedBy>
  <cp:revision>1</cp:revision>
  <dcterms:modified xsi:type="dcterms:W3CDTF">2020-10-12T16:43:57Z</dcterms:modified>
</cp:coreProperties>
</file>